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2"/>
  </p:notesMasterIdLst>
  <p:sldIdLst>
    <p:sldId id="257" r:id="rId2"/>
    <p:sldId id="259" r:id="rId3"/>
    <p:sldId id="260" r:id="rId4"/>
    <p:sldId id="262" r:id="rId5"/>
    <p:sldId id="261" r:id="rId6"/>
    <p:sldId id="266" r:id="rId7"/>
    <p:sldId id="264" r:id="rId8"/>
    <p:sldId id="263" r:id="rId9"/>
    <p:sldId id="265"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84" autoAdjust="0"/>
  </p:normalViewPr>
  <p:slideViewPr>
    <p:cSldViewPr snapToGrid="0">
      <p:cViewPr varScale="1">
        <p:scale>
          <a:sx n="86" d="100"/>
          <a:sy n="86" d="100"/>
        </p:scale>
        <p:origin x="144" y="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D5C865-1DB3-4D9C-8ABE-6CEBAD6C8D7F}" type="datetimeFigureOut">
              <a:rPr lang="en-AU" smtClean="0"/>
              <a:t>10/08/2022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9B781-B964-4440-85C9-D0440ED5EC4B}" type="slidenum">
              <a:rPr lang="en-AU" smtClean="0"/>
              <a:t>‹#›</a:t>
            </a:fld>
            <a:endParaRPr lang="en-AU"/>
          </a:p>
        </p:txBody>
      </p:sp>
    </p:spTree>
    <p:extLst>
      <p:ext uri="{BB962C8B-B14F-4D97-AF65-F5344CB8AC3E}">
        <p14:creationId xmlns:p14="http://schemas.microsoft.com/office/powerpoint/2010/main" val="230274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929ABA3-72B8-441F-AA9B-D3737D2CB9D9}" type="slidenum">
              <a:rPr lang="en-AU" smtClean="0">
                <a:solidFill>
                  <a:prstClr val="black"/>
                </a:solidFill>
              </a:rPr>
              <a:pPr/>
              <a:t>2</a:t>
            </a:fld>
            <a:endParaRPr lang="en-AU" dirty="0">
              <a:solidFill>
                <a:prstClr val="black"/>
              </a:solidFill>
            </a:endParaRPr>
          </a:p>
        </p:txBody>
      </p:sp>
    </p:spTree>
    <p:extLst>
      <p:ext uri="{BB962C8B-B14F-4D97-AF65-F5344CB8AC3E}">
        <p14:creationId xmlns:p14="http://schemas.microsoft.com/office/powerpoint/2010/main" val="166638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prstClr val="black"/>
              </a:solidFill>
            </a:endParaRPr>
          </a:p>
        </p:txBody>
      </p:sp>
      <p:sp>
        <p:nvSpPr>
          <p:cNvPr id="4" name="Slide Number Placeholder 3"/>
          <p:cNvSpPr>
            <a:spLocks noGrp="1"/>
          </p:cNvSpPr>
          <p:nvPr>
            <p:ph type="sldNum" sz="quarter" idx="10"/>
          </p:nvPr>
        </p:nvSpPr>
        <p:spPr/>
        <p:txBody>
          <a:bodyPr/>
          <a:lstStyle/>
          <a:p>
            <a:fld id="{8929ABA3-72B8-441F-AA9B-D3737D2CB9D9}" type="slidenum">
              <a:rPr lang="en-AU" smtClean="0">
                <a:solidFill>
                  <a:prstClr val="black"/>
                </a:solidFill>
              </a:rPr>
              <a:pPr/>
              <a:t>3</a:t>
            </a:fld>
            <a:endParaRPr lang="en-AU" dirty="0">
              <a:solidFill>
                <a:prstClr val="black"/>
              </a:solidFill>
            </a:endParaRPr>
          </a:p>
        </p:txBody>
      </p:sp>
    </p:spTree>
    <p:extLst>
      <p:ext uri="{BB962C8B-B14F-4D97-AF65-F5344CB8AC3E}">
        <p14:creationId xmlns:p14="http://schemas.microsoft.com/office/powerpoint/2010/main" val="388417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prstClr val="black"/>
                </a:solidFill>
              </a:rPr>
              <a:t>P can be assumed to be constant for the same wave, waves from a source of constant power, or even waves from a source of constant average power over a period of time.</a:t>
            </a:r>
          </a:p>
        </p:txBody>
      </p:sp>
      <p:sp>
        <p:nvSpPr>
          <p:cNvPr id="4" name="Slide Number Placeholder 3"/>
          <p:cNvSpPr>
            <a:spLocks noGrp="1"/>
          </p:cNvSpPr>
          <p:nvPr>
            <p:ph type="sldNum" sz="quarter" idx="10"/>
          </p:nvPr>
        </p:nvSpPr>
        <p:spPr/>
        <p:txBody>
          <a:bodyPr/>
          <a:lstStyle/>
          <a:p>
            <a:fld id="{8929ABA3-72B8-441F-AA9B-D3737D2CB9D9}" type="slidenum">
              <a:rPr lang="en-AU" smtClean="0">
                <a:solidFill>
                  <a:prstClr val="black"/>
                </a:solidFill>
              </a:rPr>
              <a:pPr/>
              <a:t>4</a:t>
            </a:fld>
            <a:endParaRPr lang="en-AU" dirty="0">
              <a:solidFill>
                <a:prstClr val="black"/>
              </a:solidFill>
            </a:endParaRPr>
          </a:p>
        </p:txBody>
      </p:sp>
    </p:spTree>
    <p:extLst>
      <p:ext uri="{BB962C8B-B14F-4D97-AF65-F5344CB8AC3E}">
        <p14:creationId xmlns:p14="http://schemas.microsoft.com/office/powerpoint/2010/main" val="3208808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prstClr val="black"/>
                </a:solidFill>
              </a:rPr>
              <a:t>Calculating intensity directly is a complicated process that is well beyond the scope of this course. If you don’t believe me, check out https://pressbooks.online.ucf.edu/osuniversityphysics/chapter/17-3-sound-intensity/ - but don’t say I didn’t warn you!</a:t>
            </a:r>
          </a:p>
        </p:txBody>
      </p:sp>
      <p:sp>
        <p:nvSpPr>
          <p:cNvPr id="4" name="Slide Number Placeholder 3"/>
          <p:cNvSpPr>
            <a:spLocks noGrp="1"/>
          </p:cNvSpPr>
          <p:nvPr>
            <p:ph type="sldNum" sz="quarter" idx="10"/>
          </p:nvPr>
        </p:nvSpPr>
        <p:spPr/>
        <p:txBody>
          <a:bodyPr/>
          <a:lstStyle/>
          <a:p>
            <a:fld id="{8929ABA3-72B8-441F-AA9B-D3737D2CB9D9}" type="slidenum">
              <a:rPr lang="en-AU" smtClean="0">
                <a:solidFill>
                  <a:prstClr val="black"/>
                </a:solidFill>
              </a:rPr>
              <a:pPr/>
              <a:t>5</a:t>
            </a:fld>
            <a:endParaRPr lang="en-AU" dirty="0">
              <a:solidFill>
                <a:prstClr val="black"/>
              </a:solidFill>
            </a:endParaRPr>
          </a:p>
        </p:txBody>
      </p:sp>
    </p:spTree>
    <p:extLst>
      <p:ext uri="{BB962C8B-B14F-4D97-AF65-F5344CB8AC3E}">
        <p14:creationId xmlns:p14="http://schemas.microsoft.com/office/powerpoint/2010/main" val="3096696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prstClr val="black"/>
                </a:solidFill>
              </a:rPr>
              <a:t>This is how the textbook does it, and it uses the formula that the formula sheet provides, but simply saying “Since the proportionality constants are the same…” then jumping straight to the big fraction is definitely a hand-waving explanation.</a:t>
            </a:r>
          </a:p>
        </p:txBody>
      </p:sp>
      <p:sp>
        <p:nvSpPr>
          <p:cNvPr id="4" name="Slide Number Placeholder 3"/>
          <p:cNvSpPr>
            <a:spLocks noGrp="1"/>
          </p:cNvSpPr>
          <p:nvPr>
            <p:ph type="sldNum" sz="quarter" idx="10"/>
          </p:nvPr>
        </p:nvSpPr>
        <p:spPr/>
        <p:txBody>
          <a:bodyPr/>
          <a:lstStyle/>
          <a:p>
            <a:fld id="{8929ABA3-72B8-441F-AA9B-D3737D2CB9D9}" type="slidenum">
              <a:rPr lang="en-AU" smtClean="0">
                <a:solidFill>
                  <a:prstClr val="black"/>
                </a:solidFill>
              </a:rPr>
              <a:pPr/>
              <a:t>6</a:t>
            </a:fld>
            <a:endParaRPr lang="en-AU" dirty="0">
              <a:solidFill>
                <a:prstClr val="black"/>
              </a:solidFill>
            </a:endParaRPr>
          </a:p>
        </p:txBody>
      </p:sp>
    </p:spTree>
    <p:extLst>
      <p:ext uri="{BB962C8B-B14F-4D97-AF65-F5344CB8AC3E}">
        <p14:creationId xmlns:p14="http://schemas.microsoft.com/office/powerpoint/2010/main" val="2930174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a:solidFill>
                  <a:prstClr val="black"/>
                </a:solidFill>
              </a:rPr>
              <a:t>This assumes that the band keeps playing at the same average volume.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a:solidFill>
                  <a:prstClr val="black"/>
                </a:solidFill>
              </a:rPr>
              <a:t>Sanity check: she’s closer, so we expect a higher intensity.</a:t>
            </a:r>
          </a:p>
        </p:txBody>
      </p:sp>
      <p:sp>
        <p:nvSpPr>
          <p:cNvPr id="4" name="Slide Number Placeholder 3"/>
          <p:cNvSpPr>
            <a:spLocks noGrp="1"/>
          </p:cNvSpPr>
          <p:nvPr>
            <p:ph type="sldNum" sz="quarter" idx="10"/>
          </p:nvPr>
        </p:nvSpPr>
        <p:spPr/>
        <p:txBody>
          <a:bodyPr/>
          <a:lstStyle/>
          <a:p>
            <a:fld id="{8929ABA3-72B8-441F-AA9B-D3737D2CB9D9}" type="slidenum">
              <a:rPr lang="en-AU" smtClean="0">
                <a:solidFill>
                  <a:prstClr val="black"/>
                </a:solidFill>
              </a:rPr>
              <a:pPr/>
              <a:t>7</a:t>
            </a:fld>
            <a:endParaRPr lang="en-AU" dirty="0">
              <a:solidFill>
                <a:prstClr val="black"/>
              </a:solidFill>
            </a:endParaRPr>
          </a:p>
        </p:txBody>
      </p:sp>
    </p:spTree>
    <p:extLst>
      <p:ext uri="{BB962C8B-B14F-4D97-AF65-F5344CB8AC3E}">
        <p14:creationId xmlns:p14="http://schemas.microsoft.com/office/powerpoint/2010/main" val="1666444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aseline="0" dirty="0">
              <a:solidFill>
                <a:prstClr val="black"/>
              </a:solidFill>
            </a:endParaRPr>
          </a:p>
        </p:txBody>
      </p:sp>
      <p:sp>
        <p:nvSpPr>
          <p:cNvPr id="4" name="Slide Number Placeholder 3"/>
          <p:cNvSpPr>
            <a:spLocks noGrp="1"/>
          </p:cNvSpPr>
          <p:nvPr>
            <p:ph type="sldNum" sz="quarter" idx="10"/>
          </p:nvPr>
        </p:nvSpPr>
        <p:spPr/>
        <p:txBody>
          <a:bodyPr/>
          <a:lstStyle/>
          <a:p>
            <a:fld id="{8929ABA3-72B8-441F-AA9B-D3737D2CB9D9}" type="slidenum">
              <a:rPr lang="en-AU" smtClean="0">
                <a:solidFill>
                  <a:prstClr val="black"/>
                </a:solidFill>
              </a:rPr>
              <a:pPr/>
              <a:t>8</a:t>
            </a:fld>
            <a:endParaRPr lang="en-AU" dirty="0">
              <a:solidFill>
                <a:prstClr val="black"/>
              </a:solidFill>
            </a:endParaRPr>
          </a:p>
        </p:txBody>
      </p:sp>
    </p:spTree>
    <p:extLst>
      <p:ext uri="{BB962C8B-B14F-4D97-AF65-F5344CB8AC3E}">
        <p14:creationId xmlns:p14="http://schemas.microsoft.com/office/powerpoint/2010/main" val="4166993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a:solidFill>
                  <a:prstClr val="black"/>
                </a:solidFill>
              </a:rPr>
              <a:t>15.0 m. This seems smaller than we might expect, but consider the graph on slide 4 and it looks a lot </a:t>
            </a:r>
            <a:r>
              <a:rPr lang="en-AU" sz="1200" baseline="0">
                <a:solidFill>
                  <a:prstClr val="black"/>
                </a:solidFill>
              </a:rPr>
              <a:t>more reasonable.</a:t>
            </a:r>
            <a:endParaRPr lang="en-AU" sz="1200" baseline="0" dirty="0">
              <a:solidFill>
                <a:prstClr val="black"/>
              </a:solidFill>
            </a:endParaRPr>
          </a:p>
        </p:txBody>
      </p:sp>
      <p:sp>
        <p:nvSpPr>
          <p:cNvPr id="4" name="Slide Number Placeholder 3"/>
          <p:cNvSpPr>
            <a:spLocks noGrp="1"/>
          </p:cNvSpPr>
          <p:nvPr>
            <p:ph type="sldNum" sz="quarter" idx="10"/>
          </p:nvPr>
        </p:nvSpPr>
        <p:spPr/>
        <p:txBody>
          <a:bodyPr/>
          <a:lstStyle/>
          <a:p>
            <a:fld id="{8929ABA3-72B8-441F-AA9B-D3737D2CB9D9}" type="slidenum">
              <a:rPr lang="en-AU" smtClean="0">
                <a:solidFill>
                  <a:prstClr val="black"/>
                </a:solidFill>
              </a:rPr>
              <a:pPr/>
              <a:t>9</a:t>
            </a:fld>
            <a:endParaRPr lang="en-AU" dirty="0">
              <a:solidFill>
                <a:prstClr val="black"/>
              </a:solidFill>
            </a:endParaRPr>
          </a:p>
        </p:txBody>
      </p:sp>
    </p:spTree>
    <p:extLst>
      <p:ext uri="{BB962C8B-B14F-4D97-AF65-F5344CB8AC3E}">
        <p14:creationId xmlns:p14="http://schemas.microsoft.com/office/powerpoint/2010/main" val="29367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aseline="0" dirty="0">
              <a:solidFill>
                <a:prstClr val="black"/>
              </a:solidFill>
            </a:endParaRPr>
          </a:p>
        </p:txBody>
      </p:sp>
      <p:sp>
        <p:nvSpPr>
          <p:cNvPr id="4" name="Slide Number Placeholder 3"/>
          <p:cNvSpPr>
            <a:spLocks noGrp="1"/>
          </p:cNvSpPr>
          <p:nvPr>
            <p:ph type="sldNum" sz="quarter" idx="10"/>
          </p:nvPr>
        </p:nvSpPr>
        <p:spPr/>
        <p:txBody>
          <a:bodyPr/>
          <a:lstStyle/>
          <a:p>
            <a:fld id="{8929ABA3-72B8-441F-AA9B-D3737D2CB9D9}" type="slidenum">
              <a:rPr lang="en-AU" smtClean="0">
                <a:solidFill>
                  <a:prstClr val="black"/>
                </a:solidFill>
              </a:rPr>
              <a:pPr/>
              <a:t>10</a:t>
            </a:fld>
            <a:endParaRPr lang="en-AU" dirty="0">
              <a:solidFill>
                <a:prstClr val="black"/>
              </a:solidFill>
            </a:endParaRPr>
          </a:p>
        </p:txBody>
      </p:sp>
    </p:spTree>
    <p:extLst>
      <p:ext uri="{BB962C8B-B14F-4D97-AF65-F5344CB8AC3E}">
        <p14:creationId xmlns:p14="http://schemas.microsoft.com/office/powerpoint/2010/main" val="1008674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6F726FA-289A-47A4-9DB2-36250D803CC9}" type="datetimeFigureOut">
              <a:rPr lang="en-AU" smtClean="0">
                <a:solidFill>
                  <a:prstClr val="black">
                    <a:tint val="75000"/>
                  </a:prstClr>
                </a:solidFill>
              </a:rPr>
              <a:pPr/>
              <a:t>10/08/2022</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26B6D5-E49B-468D-A565-A6E4E9BB073F}"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163485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726FA-289A-47A4-9DB2-36250D803CC9}" type="datetimeFigureOut">
              <a:rPr lang="en-AU" smtClean="0">
                <a:solidFill>
                  <a:prstClr val="black">
                    <a:tint val="75000"/>
                  </a:prstClr>
                </a:solidFill>
              </a:rPr>
              <a:pPr/>
              <a:t>10/08/2022</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26B6D5-E49B-468D-A565-A6E4E9BB073F}"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104639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726FA-289A-47A4-9DB2-36250D803CC9}" type="datetimeFigureOut">
              <a:rPr lang="en-AU" smtClean="0">
                <a:solidFill>
                  <a:prstClr val="black">
                    <a:tint val="75000"/>
                  </a:prstClr>
                </a:solidFill>
              </a:rPr>
              <a:pPr/>
              <a:t>10/08/2022</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26B6D5-E49B-468D-A565-A6E4E9BB073F}"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62256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726FA-289A-47A4-9DB2-36250D803CC9}" type="datetimeFigureOut">
              <a:rPr lang="en-AU" smtClean="0">
                <a:solidFill>
                  <a:prstClr val="black">
                    <a:tint val="75000"/>
                  </a:prstClr>
                </a:solidFill>
              </a:rPr>
              <a:pPr/>
              <a:t>10/08/2022</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26B6D5-E49B-468D-A565-A6E4E9BB073F}"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14515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726FA-289A-47A4-9DB2-36250D803CC9}" type="datetimeFigureOut">
              <a:rPr lang="en-AU" smtClean="0">
                <a:solidFill>
                  <a:prstClr val="black">
                    <a:tint val="75000"/>
                  </a:prstClr>
                </a:solidFill>
              </a:rPr>
              <a:pPr/>
              <a:t>10/08/2022</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26B6D5-E49B-468D-A565-A6E4E9BB073F}"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96352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6F726FA-289A-47A4-9DB2-36250D803CC9}" type="datetimeFigureOut">
              <a:rPr lang="en-AU" smtClean="0">
                <a:solidFill>
                  <a:prstClr val="black">
                    <a:tint val="75000"/>
                  </a:prstClr>
                </a:solidFill>
              </a:rPr>
              <a:pPr/>
              <a:t>10/08/2022</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26B6D5-E49B-468D-A565-A6E4E9BB073F}"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42889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6F726FA-289A-47A4-9DB2-36250D803CC9}" type="datetimeFigureOut">
              <a:rPr lang="en-AU" smtClean="0">
                <a:solidFill>
                  <a:prstClr val="black">
                    <a:tint val="75000"/>
                  </a:prstClr>
                </a:solidFill>
              </a:rPr>
              <a:pPr/>
              <a:t>10/08/2022</a:t>
            </a:fld>
            <a:endParaRPr lang="en-AU"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F26B6D5-E49B-468D-A565-A6E4E9BB073F}"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779129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6F726FA-289A-47A4-9DB2-36250D803CC9}" type="datetimeFigureOut">
              <a:rPr lang="en-AU" smtClean="0">
                <a:solidFill>
                  <a:prstClr val="black">
                    <a:tint val="75000"/>
                  </a:prstClr>
                </a:solidFill>
              </a:rPr>
              <a:pPr/>
              <a:t>10/08/2022</a:t>
            </a:fld>
            <a:endParaRPr lang="en-AU"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F26B6D5-E49B-468D-A565-A6E4E9BB073F}"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392653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726FA-289A-47A4-9DB2-36250D803CC9}" type="datetimeFigureOut">
              <a:rPr lang="en-AU" smtClean="0">
                <a:solidFill>
                  <a:prstClr val="black">
                    <a:tint val="75000"/>
                  </a:prstClr>
                </a:solidFill>
              </a:rPr>
              <a:pPr/>
              <a:t>10/08/2022</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AU"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F26B6D5-E49B-468D-A565-A6E4E9BB073F}"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44800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F726FA-289A-47A4-9DB2-36250D803CC9}" type="datetimeFigureOut">
              <a:rPr lang="en-AU" smtClean="0">
                <a:solidFill>
                  <a:prstClr val="black">
                    <a:tint val="75000"/>
                  </a:prstClr>
                </a:solidFill>
              </a:rPr>
              <a:pPr/>
              <a:t>10/08/2022</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26B6D5-E49B-468D-A565-A6E4E9BB073F}"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80790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F726FA-289A-47A4-9DB2-36250D803CC9}" type="datetimeFigureOut">
              <a:rPr lang="en-AU" smtClean="0">
                <a:solidFill>
                  <a:prstClr val="black">
                    <a:tint val="75000"/>
                  </a:prstClr>
                </a:solidFill>
              </a:rPr>
              <a:pPr/>
              <a:t>10/08/2022</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26B6D5-E49B-468D-A565-A6E4E9BB073F}"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72339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F726FA-289A-47A4-9DB2-36250D803CC9}" type="datetimeFigureOut">
              <a:rPr lang="en-AU" smtClean="0">
                <a:solidFill>
                  <a:prstClr val="black">
                    <a:tint val="75000"/>
                  </a:prstClr>
                </a:solidFill>
              </a:rPr>
              <a:pPr/>
              <a:t>10/08/2022</a:t>
            </a:fld>
            <a:endParaRPr lang="en-AU"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6B6D5-E49B-468D-A565-A6E4E9BB073F}"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63020073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35200"/>
            <a:ext cx="9144000" cy="2387600"/>
          </a:xfrm>
          <a:ln w="38100">
            <a:solidFill>
              <a:schemeClr val="accent4"/>
            </a:solidFill>
          </a:ln>
        </p:spPr>
        <p:txBody>
          <a:bodyPr anchor="ctr">
            <a:normAutofit/>
          </a:bodyPr>
          <a:lstStyle/>
          <a:p>
            <a:r>
              <a:rPr lang="en-AU" dirty="0"/>
              <a:t>Sound Intensity</a:t>
            </a:r>
          </a:p>
        </p:txBody>
      </p:sp>
    </p:spTree>
    <p:extLst>
      <p:ext uri="{BB962C8B-B14F-4D97-AF65-F5344CB8AC3E}">
        <p14:creationId xmlns:p14="http://schemas.microsoft.com/office/powerpoint/2010/main" val="2847812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690006" cy="584775"/>
          </a:xfrm>
          <a:prstGeom prst="homePlate">
            <a:avLst/>
          </a:prstGeom>
          <a:solidFill>
            <a:schemeClr val="accent4"/>
          </a:solidFill>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AU" sz="3200" b="1" dirty="0">
                <a:solidFill>
                  <a:prstClr val="white"/>
                </a:solidFill>
              </a:rPr>
              <a:t>Textbook Questions</a:t>
            </a:r>
          </a:p>
        </p:txBody>
      </p:sp>
      <p:pic>
        <p:nvPicPr>
          <p:cNvPr id="5" name="Picture 4">
            <a:extLst>
              <a:ext uri="{FF2B5EF4-FFF2-40B4-BE49-F238E27FC236}">
                <a16:creationId xmlns:a16="http://schemas.microsoft.com/office/drawing/2014/main" id="{1980B242-3E54-CED5-5241-E096F6AEA21D}"/>
              </a:ext>
            </a:extLst>
          </p:cNvPr>
          <p:cNvPicPr>
            <a:picLocks noChangeAspect="1"/>
          </p:cNvPicPr>
          <p:nvPr/>
        </p:nvPicPr>
        <p:blipFill>
          <a:blip r:embed="rId3"/>
          <a:stretch>
            <a:fillRect/>
          </a:stretch>
        </p:blipFill>
        <p:spPr>
          <a:xfrm>
            <a:off x="2477394" y="1253612"/>
            <a:ext cx="7237211" cy="4350775"/>
          </a:xfrm>
          <a:prstGeom prst="rect">
            <a:avLst/>
          </a:prstGeom>
        </p:spPr>
      </p:pic>
    </p:spTree>
    <p:extLst>
      <p:ext uri="{BB962C8B-B14F-4D97-AF65-F5344CB8AC3E}">
        <p14:creationId xmlns:p14="http://schemas.microsoft.com/office/powerpoint/2010/main" val="4055605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979087" cy="584775"/>
          </a:xfrm>
          <a:prstGeom prst="homePlate">
            <a:avLst/>
          </a:prstGeom>
          <a:solidFill>
            <a:schemeClr val="accent4"/>
          </a:solidFill>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AU" sz="3200" b="1" dirty="0">
                <a:solidFill>
                  <a:prstClr val="white"/>
                </a:solidFill>
              </a:rPr>
              <a:t>Sound Intensity</a:t>
            </a:r>
          </a:p>
        </p:txBody>
      </p:sp>
      <p:sp>
        <p:nvSpPr>
          <p:cNvPr id="2" name="TextBox 1"/>
          <p:cNvSpPr txBox="1"/>
          <p:nvPr/>
        </p:nvSpPr>
        <p:spPr>
          <a:xfrm>
            <a:off x="0" y="584775"/>
            <a:ext cx="11257523" cy="5262979"/>
          </a:xfrm>
          <a:prstGeom prst="rect">
            <a:avLst/>
          </a:prstGeom>
          <a:noFill/>
        </p:spPr>
        <p:txBody>
          <a:bodyPr wrap="square" rtlCol="0">
            <a:spAutoFit/>
          </a:bodyPr>
          <a:lstStyle/>
          <a:p>
            <a:r>
              <a:rPr lang="en-AU" sz="2800" dirty="0">
                <a:solidFill>
                  <a:prstClr val="black"/>
                </a:solidFill>
              </a:rPr>
              <a:t>Previously, we defined waves as “travelling disturbances that transport energy from one location to another without transporting matter”.</a:t>
            </a:r>
          </a:p>
          <a:p>
            <a:endParaRPr lang="en-AU" sz="2800" dirty="0">
              <a:solidFill>
                <a:prstClr val="black"/>
              </a:solidFill>
            </a:endParaRPr>
          </a:p>
          <a:p>
            <a:r>
              <a:rPr lang="en-AU" sz="2800" dirty="0">
                <a:solidFill>
                  <a:prstClr val="black"/>
                </a:solidFill>
              </a:rPr>
              <a:t>We can define the </a:t>
            </a:r>
            <a:r>
              <a:rPr lang="en-AU" sz="2800" b="1" dirty="0">
                <a:solidFill>
                  <a:prstClr val="black"/>
                </a:solidFill>
              </a:rPr>
              <a:t>power</a:t>
            </a:r>
            <a:r>
              <a:rPr lang="en-AU" sz="2800" dirty="0">
                <a:solidFill>
                  <a:prstClr val="black"/>
                </a:solidFill>
              </a:rPr>
              <a:t> of a wave as the rate at which this energy is emitted by its source (measured in watts).</a:t>
            </a:r>
          </a:p>
          <a:p>
            <a:endParaRPr lang="en-AU" sz="2800" dirty="0">
              <a:solidFill>
                <a:prstClr val="black"/>
              </a:solidFill>
            </a:endParaRPr>
          </a:p>
          <a:p>
            <a:r>
              <a:rPr lang="en-AU" sz="2800" dirty="0">
                <a:solidFill>
                  <a:prstClr val="black"/>
                </a:solidFill>
              </a:rPr>
              <a:t>However, as a wave travels away from its </a:t>
            </a:r>
            <a:br>
              <a:rPr lang="en-AU" sz="2800" dirty="0">
                <a:solidFill>
                  <a:prstClr val="black"/>
                </a:solidFill>
              </a:rPr>
            </a:br>
            <a:r>
              <a:rPr lang="en-AU" sz="2800" dirty="0">
                <a:solidFill>
                  <a:prstClr val="black"/>
                </a:solidFill>
              </a:rPr>
              <a:t>source, its energy spreads over a larger </a:t>
            </a:r>
            <a:br>
              <a:rPr lang="en-AU" sz="2800" dirty="0">
                <a:solidFill>
                  <a:prstClr val="black"/>
                </a:solidFill>
              </a:rPr>
            </a:br>
            <a:r>
              <a:rPr lang="en-AU" sz="2800" b="1" dirty="0">
                <a:solidFill>
                  <a:prstClr val="black"/>
                </a:solidFill>
              </a:rPr>
              <a:t>area </a:t>
            </a:r>
            <a:r>
              <a:rPr lang="en-AU" sz="2800" dirty="0">
                <a:solidFill>
                  <a:prstClr val="black"/>
                </a:solidFill>
              </a:rPr>
              <a:t>(measured in m</a:t>
            </a:r>
            <a:r>
              <a:rPr lang="en-AU" sz="2800" baseline="30000" dirty="0">
                <a:solidFill>
                  <a:prstClr val="black"/>
                </a:solidFill>
              </a:rPr>
              <a:t>2</a:t>
            </a:r>
            <a:r>
              <a:rPr lang="en-AU" sz="2800" dirty="0">
                <a:solidFill>
                  <a:prstClr val="black"/>
                </a:solidFill>
              </a:rPr>
              <a:t> for a 3D wave).</a:t>
            </a:r>
          </a:p>
          <a:p>
            <a:endParaRPr lang="en-AU" sz="2800" dirty="0">
              <a:solidFill>
                <a:prstClr val="black"/>
              </a:solidFill>
            </a:endParaRPr>
          </a:p>
          <a:p>
            <a:r>
              <a:rPr lang="en-AU" sz="2800" dirty="0">
                <a:solidFill>
                  <a:prstClr val="black"/>
                </a:solidFill>
              </a:rPr>
              <a:t>Together, these factors determine the </a:t>
            </a:r>
            <a:br>
              <a:rPr lang="en-AU" sz="2800" dirty="0">
                <a:solidFill>
                  <a:prstClr val="black"/>
                </a:solidFill>
              </a:rPr>
            </a:br>
            <a:r>
              <a:rPr lang="en-AU" sz="2800" b="1" dirty="0">
                <a:solidFill>
                  <a:prstClr val="black"/>
                </a:solidFill>
              </a:rPr>
              <a:t>intensity</a:t>
            </a:r>
            <a:r>
              <a:rPr lang="en-AU" sz="2800" dirty="0">
                <a:solidFill>
                  <a:prstClr val="black"/>
                </a:solidFill>
              </a:rPr>
              <a:t> of a wave.</a:t>
            </a:r>
          </a:p>
        </p:txBody>
      </p:sp>
      <p:pic>
        <p:nvPicPr>
          <p:cNvPr id="3" name="Picture 2">
            <a:extLst>
              <a:ext uri="{FF2B5EF4-FFF2-40B4-BE49-F238E27FC236}">
                <a16:creationId xmlns:a16="http://schemas.microsoft.com/office/drawing/2014/main" id="{B116756C-424E-E275-4B6B-A3AB8117E7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146" y="3043737"/>
            <a:ext cx="6064854" cy="381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8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979087" cy="584775"/>
          </a:xfrm>
          <a:prstGeom prst="homePlate">
            <a:avLst/>
          </a:prstGeom>
          <a:solidFill>
            <a:schemeClr val="accent4"/>
          </a:solidFill>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AU" sz="3200" b="1" dirty="0">
                <a:solidFill>
                  <a:prstClr val="white"/>
                </a:solidFill>
              </a:rPr>
              <a:t>Sound Intensity</a:t>
            </a:r>
          </a:p>
        </p:txBody>
      </p:sp>
      <mc:AlternateContent xmlns:mc="http://schemas.openxmlformats.org/markup-compatibility/2006" xmlns:a14="http://schemas.microsoft.com/office/drawing/2010/main">
        <mc:Choice Requires="a14">
          <p:sp>
            <p:nvSpPr>
              <p:cNvPr id="2" name="TextBox 1"/>
              <p:cNvSpPr txBox="1"/>
              <p:nvPr/>
            </p:nvSpPr>
            <p:spPr>
              <a:xfrm>
                <a:off x="0" y="584775"/>
                <a:ext cx="11257523" cy="6066789"/>
              </a:xfrm>
              <a:prstGeom prst="rect">
                <a:avLst/>
              </a:prstGeom>
              <a:noFill/>
            </p:spPr>
            <p:txBody>
              <a:bodyPr wrap="square" rtlCol="0">
                <a:spAutoFit/>
              </a:bodyPr>
              <a:lstStyle/>
              <a:p>
                <a:r>
                  <a:rPr lang="en-AU" sz="2800" dirty="0">
                    <a:solidFill>
                      <a:prstClr val="black"/>
                    </a:solidFill>
                  </a:rPr>
                  <a:t>The </a:t>
                </a:r>
                <a:r>
                  <a:rPr lang="en-AU" sz="2800" b="1" dirty="0">
                    <a:solidFill>
                      <a:prstClr val="black"/>
                    </a:solidFill>
                  </a:rPr>
                  <a:t>intensity</a:t>
                </a:r>
                <a:r>
                  <a:rPr lang="en-AU" sz="2800" dirty="0">
                    <a:solidFill>
                      <a:prstClr val="black"/>
                    </a:solidFill>
                  </a:rPr>
                  <a:t> of a wave (</a:t>
                </a:r>
                <a:r>
                  <a:rPr lang="en-AU" sz="2800" i="1" dirty="0">
                    <a:solidFill>
                      <a:prstClr val="black"/>
                    </a:solidFill>
                  </a:rPr>
                  <a:t>I</a:t>
                </a:r>
                <a:r>
                  <a:rPr lang="en-AU" sz="2800" dirty="0">
                    <a:solidFill>
                      <a:prstClr val="black"/>
                    </a:solidFill>
                  </a:rPr>
                  <a:t>) is defined as:</a:t>
                </a:r>
              </a:p>
              <a:p>
                <a:pPr/>
                <a14:m>
                  <m:oMathPara xmlns:m="http://schemas.openxmlformats.org/officeDocument/2006/math">
                    <m:oMathParaPr>
                      <m:jc m:val="centerGroup"/>
                    </m:oMathParaPr>
                    <m:oMath xmlns:m="http://schemas.openxmlformats.org/officeDocument/2006/math">
                      <m:r>
                        <a:rPr lang="en-AU" sz="2800" b="0" i="1" smtClean="0">
                          <a:solidFill>
                            <a:prstClr val="black"/>
                          </a:solidFill>
                          <a:latin typeface="Cambria Math" panose="02040503050406030204" pitchFamily="18" charset="0"/>
                        </a:rPr>
                        <m:t>𝐼</m:t>
                      </m:r>
                      <m:r>
                        <a:rPr lang="en-AU" sz="2800" b="0" i="1" smtClean="0">
                          <a:solidFill>
                            <a:prstClr val="black"/>
                          </a:solidFill>
                          <a:latin typeface="Cambria Math" panose="02040503050406030204" pitchFamily="18" charset="0"/>
                        </a:rPr>
                        <m:t>=</m:t>
                      </m:r>
                      <m:f>
                        <m:fPr>
                          <m:ctrlPr>
                            <a:rPr lang="en-AU" sz="2800" b="0" i="1" smtClean="0">
                              <a:solidFill>
                                <a:prstClr val="black"/>
                              </a:solidFill>
                              <a:latin typeface="Cambria Math" panose="02040503050406030204" pitchFamily="18" charset="0"/>
                            </a:rPr>
                          </m:ctrlPr>
                        </m:fPr>
                        <m:num>
                          <m:r>
                            <a:rPr lang="en-AU" sz="2800" b="0" i="1" smtClean="0">
                              <a:solidFill>
                                <a:prstClr val="black"/>
                              </a:solidFill>
                              <a:latin typeface="Cambria Math" panose="02040503050406030204" pitchFamily="18" charset="0"/>
                            </a:rPr>
                            <m:t>𝑃</m:t>
                          </m:r>
                        </m:num>
                        <m:den>
                          <m:r>
                            <a:rPr lang="en-AU" sz="2800" b="0" i="1" smtClean="0">
                              <a:solidFill>
                                <a:prstClr val="black"/>
                              </a:solidFill>
                              <a:latin typeface="Cambria Math" panose="02040503050406030204" pitchFamily="18" charset="0"/>
                            </a:rPr>
                            <m:t>𝐴</m:t>
                          </m:r>
                        </m:den>
                      </m:f>
                    </m:oMath>
                  </m:oMathPara>
                </a14:m>
                <a:endParaRPr lang="en-AU" sz="2800" dirty="0">
                  <a:solidFill>
                    <a:prstClr val="black"/>
                  </a:solidFill>
                </a:endParaRPr>
              </a:p>
              <a:p>
                <a:r>
                  <a:rPr lang="en-AU" sz="2800" dirty="0">
                    <a:solidFill>
                      <a:prstClr val="black"/>
                    </a:solidFill>
                  </a:rPr>
                  <a:t>where </a:t>
                </a:r>
                <a:r>
                  <a:rPr lang="en-AU" sz="2800" i="1" dirty="0">
                    <a:solidFill>
                      <a:prstClr val="black"/>
                    </a:solidFill>
                  </a:rPr>
                  <a:t>P</a:t>
                </a:r>
                <a:r>
                  <a:rPr lang="en-AU" sz="2800" dirty="0">
                    <a:solidFill>
                      <a:prstClr val="black"/>
                    </a:solidFill>
                  </a:rPr>
                  <a:t> is the power carried by the wave and </a:t>
                </a:r>
                <a:r>
                  <a:rPr lang="en-AU" sz="2800" i="1" dirty="0">
                    <a:solidFill>
                      <a:prstClr val="black"/>
                    </a:solidFill>
                  </a:rPr>
                  <a:t>A</a:t>
                </a:r>
                <a:r>
                  <a:rPr lang="en-AU" sz="2800" dirty="0">
                    <a:solidFill>
                      <a:prstClr val="black"/>
                    </a:solidFill>
                  </a:rPr>
                  <a:t> is the area over which the wave is acting. It is measured in watts per square meter (W m</a:t>
                </a:r>
                <a:r>
                  <a:rPr lang="en-AU" sz="2800" baseline="30000" dirty="0">
                    <a:solidFill>
                      <a:prstClr val="black"/>
                    </a:solidFill>
                  </a:rPr>
                  <a:t>-2</a:t>
                </a:r>
                <a:r>
                  <a:rPr lang="en-AU" sz="2800" dirty="0">
                    <a:solidFill>
                      <a:prstClr val="black"/>
                    </a:solidFill>
                  </a:rPr>
                  <a:t>).</a:t>
                </a:r>
              </a:p>
              <a:p>
                <a:endParaRPr lang="en-AU" sz="2800" dirty="0">
                  <a:solidFill>
                    <a:prstClr val="black"/>
                  </a:solidFill>
                </a:endParaRPr>
              </a:p>
              <a:p>
                <a:r>
                  <a:rPr lang="en-AU" sz="2800" dirty="0">
                    <a:solidFill>
                      <a:prstClr val="black"/>
                    </a:solidFill>
                  </a:rPr>
                  <a:t>In many cases (e.g. sound, seismic waves), </a:t>
                </a:r>
                <a:br>
                  <a:rPr lang="en-AU" sz="2800" dirty="0">
                    <a:solidFill>
                      <a:prstClr val="black"/>
                    </a:solidFill>
                  </a:rPr>
                </a:br>
                <a:r>
                  <a:rPr lang="en-AU" sz="2800" dirty="0">
                    <a:solidFill>
                      <a:prstClr val="black"/>
                    </a:solidFill>
                  </a:rPr>
                  <a:t>a wave source can be thought of as a </a:t>
                </a:r>
                <a:br>
                  <a:rPr lang="en-AU" sz="2800" dirty="0">
                    <a:solidFill>
                      <a:prstClr val="black"/>
                    </a:solidFill>
                  </a:rPr>
                </a:br>
                <a:r>
                  <a:rPr lang="en-AU" sz="2800" dirty="0">
                    <a:solidFill>
                      <a:prstClr val="black"/>
                    </a:solidFill>
                  </a:rPr>
                  <a:t>point from which waves spread out </a:t>
                </a:r>
                <a:br>
                  <a:rPr lang="en-AU" sz="2800" dirty="0">
                    <a:solidFill>
                      <a:prstClr val="black"/>
                    </a:solidFill>
                  </a:rPr>
                </a:br>
                <a:r>
                  <a:rPr lang="en-AU" sz="2800" dirty="0">
                    <a:solidFill>
                      <a:prstClr val="black"/>
                    </a:solidFill>
                  </a:rPr>
                  <a:t>in a spherical pattern. Accordingly, the </a:t>
                </a:r>
                <a:br>
                  <a:rPr lang="en-AU" sz="2800" dirty="0">
                    <a:solidFill>
                      <a:prstClr val="black"/>
                    </a:solidFill>
                  </a:rPr>
                </a:br>
                <a:r>
                  <a:rPr lang="en-AU" sz="2800" dirty="0">
                    <a:solidFill>
                      <a:prstClr val="black"/>
                    </a:solidFill>
                  </a:rPr>
                  <a:t>area over which the wave is acting is </a:t>
                </a:r>
                <a:br>
                  <a:rPr lang="en-AU" sz="2800" dirty="0">
                    <a:solidFill>
                      <a:prstClr val="black"/>
                    </a:solidFill>
                  </a:rPr>
                </a:br>
                <a:r>
                  <a:rPr lang="en-AU" sz="2800" dirty="0">
                    <a:solidFill>
                      <a:prstClr val="black"/>
                    </a:solidFill>
                  </a:rPr>
                  <a:t>equal to the surface area of a sphere:</a:t>
                </a:r>
              </a:p>
              <a:p>
                <a:pPr lvl="1"/>
                <a14:m>
                  <m:oMathPara xmlns:m="http://schemas.openxmlformats.org/officeDocument/2006/math">
                    <m:oMathParaPr>
                      <m:jc m:val="left"/>
                    </m:oMathParaPr>
                    <m:oMath xmlns:m="http://schemas.openxmlformats.org/officeDocument/2006/math">
                      <m:r>
                        <a:rPr lang="en-AU" sz="2800" b="0" i="1" smtClean="0">
                          <a:solidFill>
                            <a:prstClr val="black"/>
                          </a:solidFill>
                          <a:latin typeface="Cambria Math" panose="02040503050406030204" pitchFamily="18" charset="0"/>
                        </a:rPr>
                        <m:t>𝐴</m:t>
                      </m:r>
                      <m:r>
                        <a:rPr lang="en-AU" sz="2800" b="0" i="1" smtClean="0">
                          <a:solidFill>
                            <a:prstClr val="black"/>
                          </a:solidFill>
                          <a:latin typeface="Cambria Math" panose="02040503050406030204" pitchFamily="18" charset="0"/>
                        </a:rPr>
                        <m:t>=4</m:t>
                      </m:r>
                      <m:r>
                        <a:rPr lang="en-AU" sz="2800" b="0" i="1" smtClean="0">
                          <a:solidFill>
                            <a:prstClr val="black"/>
                          </a:solidFill>
                          <a:latin typeface="Cambria Math" panose="02040503050406030204" pitchFamily="18" charset="0"/>
                        </a:rPr>
                        <m:t>𝜋</m:t>
                      </m:r>
                      <m:sSup>
                        <m:sSupPr>
                          <m:ctrlPr>
                            <a:rPr lang="en-AU" sz="2800" b="0" i="1" smtClean="0">
                              <a:solidFill>
                                <a:prstClr val="black"/>
                              </a:solidFill>
                              <a:latin typeface="Cambria Math" panose="02040503050406030204" pitchFamily="18" charset="0"/>
                            </a:rPr>
                          </m:ctrlPr>
                        </m:sSupPr>
                        <m:e>
                          <m:r>
                            <a:rPr lang="en-AU" sz="2800" b="0" i="1" smtClean="0">
                              <a:solidFill>
                                <a:prstClr val="black"/>
                              </a:solidFill>
                              <a:latin typeface="Cambria Math" panose="02040503050406030204" pitchFamily="18" charset="0"/>
                            </a:rPr>
                            <m:t>𝑟</m:t>
                          </m:r>
                        </m:e>
                        <m:sup>
                          <m:r>
                            <a:rPr lang="en-AU" sz="2800" b="0" i="1" smtClean="0">
                              <a:solidFill>
                                <a:prstClr val="black"/>
                              </a:solidFill>
                              <a:latin typeface="Cambria Math" panose="02040503050406030204" pitchFamily="18" charset="0"/>
                            </a:rPr>
                            <m:t>2</m:t>
                          </m:r>
                        </m:sup>
                      </m:sSup>
                    </m:oMath>
                  </m:oMathPara>
                </a14:m>
                <a:endParaRPr lang="en-AU" sz="2800" dirty="0">
                  <a:solidFill>
                    <a:prstClr val="black"/>
                  </a:solidFill>
                </a:endParaRPr>
              </a:p>
              <a:p>
                <a:r>
                  <a:rPr lang="en-AU" sz="2800" dirty="0">
                    <a:solidFill>
                      <a:prstClr val="black"/>
                    </a:solidFill>
                  </a:rPr>
                  <a:t>where </a:t>
                </a:r>
                <a:r>
                  <a:rPr lang="en-AU" sz="2800" i="1" dirty="0">
                    <a:solidFill>
                      <a:prstClr val="black"/>
                    </a:solidFill>
                  </a:rPr>
                  <a:t>r</a:t>
                </a:r>
                <a:r>
                  <a:rPr lang="en-AU" sz="2800" dirty="0">
                    <a:solidFill>
                      <a:prstClr val="black"/>
                    </a:solidFill>
                  </a:rPr>
                  <a:t> is the distance from the source.</a:t>
                </a:r>
              </a:p>
            </p:txBody>
          </p:sp>
        </mc:Choice>
        <mc:Fallback xmlns="">
          <p:sp>
            <p:nvSpPr>
              <p:cNvPr id="2" name="TextBox 1"/>
              <p:cNvSpPr txBox="1">
                <a:spLocks noRot="1" noChangeAspect="1" noMove="1" noResize="1" noEditPoints="1" noAdjustHandles="1" noChangeArrowheads="1" noChangeShapeType="1" noTextEdit="1"/>
              </p:cNvSpPr>
              <p:nvPr/>
            </p:nvSpPr>
            <p:spPr>
              <a:xfrm>
                <a:off x="0" y="584775"/>
                <a:ext cx="11257523" cy="6066789"/>
              </a:xfrm>
              <a:prstGeom prst="rect">
                <a:avLst/>
              </a:prstGeom>
              <a:blipFill>
                <a:blip r:embed="rId3"/>
                <a:stretch>
                  <a:fillRect l="-1083" t="-1005" b="-1910"/>
                </a:stretch>
              </a:blipFill>
            </p:spPr>
            <p:txBody>
              <a:bodyPr/>
              <a:lstStyle/>
              <a:p>
                <a:r>
                  <a:rPr lang="en-AU">
                    <a:noFill/>
                  </a:rPr>
                  <a:t> </a:t>
                </a:r>
              </a:p>
            </p:txBody>
          </p:sp>
        </mc:Fallback>
      </mc:AlternateContent>
      <p:pic>
        <p:nvPicPr>
          <p:cNvPr id="2050" name="Picture 2">
            <a:extLst>
              <a:ext uri="{FF2B5EF4-FFF2-40B4-BE49-F238E27FC236}">
                <a16:creationId xmlns:a16="http://schemas.microsoft.com/office/drawing/2014/main" id="{0D2086D6-49B5-1771-9712-D4318861E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7569" y="3429000"/>
            <a:ext cx="6088516" cy="328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96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979087" cy="584775"/>
          </a:xfrm>
          <a:prstGeom prst="homePlate">
            <a:avLst/>
          </a:prstGeom>
          <a:solidFill>
            <a:schemeClr val="accent4"/>
          </a:solidFill>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AU" sz="3200" b="1" dirty="0">
                <a:solidFill>
                  <a:prstClr val="white"/>
                </a:solidFill>
              </a:rPr>
              <a:t>Sound Intensity</a:t>
            </a:r>
          </a:p>
        </p:txBody>
      </p:sp>
      <mc:AlternateContent xmlns:mc="http://schemas.openxmlformats.org/markup-compatibility/2006" xmlns:a14="http://schemas.microsoft.com/office/drawing/2010/main">
        <mc:Choice Requires="a14">
          <p:sp>
            <p:nvSpPr>
              <p:cNvPr id="2" name="TextBox 1"/>
              <p:cNvSpPr txBox="1"/>
              <p:nvPr/>
            </p:nvSpPr>
            <p:spPr>
              <a:xfrm>
                <a:off x="0" y="584775"/>
                <a:ext cx="11257523" cy="6014467"/>
              </a:xfrm>
              <a:prstGeom prst="rect">
                <a:avLst/>
              </a:prstGeom>
              <a:noFill/>
            </p:spPr>
            <p:txBody>
              <a:bodyPr wrap="square" rtlCol="0">
                <a:spAutoFit/>
              </a:bodyPr>
              <a:lstStyle/>
              <a:p>
                <a:r>
                  <a:rPr lang="en-AU" sz="2800" dirty="0">
                    <a:solidFill>
                      <a:prstClr val="black"/>
                    </a:solidFill>
                  </a:rPr>
                  <a:t>So far, we have:</a:t>
                </a:r>
              </a:p>
              <a:p>
                <a:pPr/>
                <a14:m>
                  <m:oMathPara xmlns:m="http://schemas.openxmlformats.org/officeDocument/2006/math">
                    <m:oMathParaPr>
                      <m:jc m:val="centerGroup"/>
                    </m:oMathParaPr>
                    <m:oMath xmlns:m="http://schemas.openxmlformats.org/officeDocument/2006/math">
                      <m:r>
                        <a:rPr lang="en-AU" sz="2800" b="0" i="1" smtClean="0">
                          <a:solidFill>
                            <a:prstClr val="black"/>
                          </a:solidFill>
                          <a:latin typeface="Cambria Math" panose="02040503050406030204" pitchFamily="18" charset="0"/>
                        </a:rPr>
                        <m:t>𝐼</m:t>
                      </m:r>
                      <m:r>
                        <a:rPr lang="en-AU" sz="2800" b="0" i="1" smtClean="0">
                          <a:solidFill>
                            <a:prstClr val="black"/>
                          </a:solidFill>
                          <a:latin typeface="Cambria Math" panose="02040503050406030204" pitchFamily="18" charset="0"/>
                        </a:rPr>
                        <m:t>=</m:t>
                      </m:r>
                      <m:f>
                        <m:fPr>
                          <m:ctrlPr>
                            <a:rPr lang="en-AU" sz="2800" b="0" i="1" smtClean="0">
                              <a:solidFill>
                                <a:prstClr val="black"/>
                              </a:solidFill>
                              <a:latin typeface="Cambria Math" panose="02040503050406030204" pitchFamily="18" charset="0"/>
                            </a:rPr>
                          </m:ctrlPr>
                        </m:fPr>
                        <m:num>
                          <m:r>
                            <a:rPr lang="en-AU" sz="2800" b="0" i="1" smtClean="0">
                              <a:solidFill>
                                <a:prstClr val="black"/>
                              </a:solidFill>
                              <a:latin typeface="Cambria Math" panose="02040503050406030204" pitchFamily="18" charset="0"/>
                            </a:rPr>
                            <m:t>𝑃</m:t>
                          </m:r>
                        </m:num>
                        <m:den>
                          <m:r>
                            <a:rPr lang="en-AU" sz="2800" b="0" i="1" smtClean="0">
                              <a:solidFill>
                                <a:prstClr val="black"/>
                              </a:solidFill>
                              <a:latin typeface="Cambria Math" panose="02040503050406030204" pitchFamily="18" charset="0"/>
                            </a:rPr>
                            <m:t>4</m:t>
                          </m:r>
                          <m:r>
                            <a:rPr lang="en-AU" sz="2800" b="0" i="1" smtClean="0">
                              <a:solidFill>
                                <a:prstClr val="black"/>
                              </a:solidFill>
                              <a:latin typeface="Cambria Math" panose="02040503050406030204" pitchFamily="18" charset="0"/>
                            </a:rPr>
                            <m:t>𝜋</m:t>
                          </m:r>
                          <m:sSup>
                            <m:sSupPr>
                              <m:ctrlPr>
                                <a:rPr lang="en-AU" sz="2800" b="0" i="1" smtClean="0">
                                  <a:solidFill>
                                    <a:prstClr val="black"/>
                                  </a:solidFill>
                                  <a:latin typeface="Cambria Math" panose="02040503050406030204" pitchFamily="18" charset="0"/>
                                </a:rPr>
                              </m:ctrlPr>
                            </m:sSupPr>
                            <m:e>
                              <m:r>
                                <a:rPr lang="en-AU" sz="2800" b="0" i="1" smtClean="0">
                                  <a:solidFill>
                                    <a:prstClr val="black"/>
                                  </a:solidFill>
                                  <a:latin typeface="Cambria Math" panose="02040503050406030204" pitchFamily="18" charset="0"/>
                                </a:rPr>
                                <m:t>𝑟</m:t>
                              </m:r>
                            </m:e>
                            <m:sup>
                              <m:r>
                                <a:rPr lang="en-AU" sz="2800" b="0" i="1" smtClean="0">
                                  <a:solidFill>
                                    <a:prstClr val="black"/>
                                  </a:solidFill>
                                  <a:latin typeface="Cambria Math" panose="02040503050406030204" pitchFamily="18" charset="0"/>
                                </a:rPr>
                                <m:t>2</m:t>
                              </m:r>
                            </m:sup>
                          </m:sSup>
                        </m:den>
                      </m:f>
                    </m:oMath>
                  </m:oMathPara>
                </a14:m>
                <a:endParaRPr lang="en-AU" sz="2800" dirty="0">
                  <a:solidFill>
                    <a:prstClr val="black"/>
                  </a:solidFill>
                </a:endParaRPr>
              </a:p>
              <a:p>
                <a:endParaRPr lang="en-AU" sz="2800" dirty="0">
                  <a:solidFill>
                    <a:prstClr val="black"/>
                  </a:solidFill>
                </a:endParaRPr>
              </a:p>
              <a:p>
                <a:r>
                  <a:rPr lang="en-AU" sz="2800" dirty="0">
                    <a:solidFill>
                      <a:prstClr val="black"/>
                    </a:solidFill>
                  </a:rPr>
                  <a:t>Assuming that </a:t>
                </a:r>
                <a:r>
                  <a:rPr lang="en-AU" sz="2800" i="1" dirty="0">
                    <a:solidFill>
                      <a:prstClr val="black"/>
                    </a:solidFill>
                  </a:rPr>
                  <a:t>P</a:t>
                </a:r>
                <a:r>
                  <a:rPr lang="en-AU" sz="2800" dirty="0">
                    <a:solidFill>
                      <a:prstClr val="black"/>
                    </a:solidFill>
                  </a:rPr>
                  <a:t> is constant, the only </a:t>
                </a:r>
                <a:br>
                  <a:rPr lang="en-AU" sz="2800" dirty="0">
                    <a:solidFill>
                      <a:prstClr val="black"/>
                    </a:solidFill>
                  </a:rPr>
                </a:br>
                <a:r>
                  <a:rPr lang="en-AU" sz="2800" dirty="0">
                    <a:solidFill>
                      <a:prstClr val="black"/>
                    </a:solidFill>
                  </a:rPr>
                  <a:t>remaining variable is </a:t>
                </a:r>
                <a:r>
                  <a:rPr lang="en-AU" sz="2800" i="1" dirty="0">
                    <a:solidFill>
                      <a:prstClr val="black"/>
                    </a:solidFill>
                  </a:rPr>
                  <a:t>r</a:t>
                </a:r>
                <a:r>
                  <a:rPr lang="en-AU" sz="2800" dirty="0">
                    <a:solidFill>
                      <a:prstClr val="black"/>
                    </a:solidFill>
                  </a:rPr>
                  <a:t>, so intensity is </a:t>
                </a:r>
                <a:br>
                  <a:rPr lang="en-AU" sz="2800" dirty="0">
                    <a:solidFill>
                      <a:prstClr val="black"/>
                    </a:solidFill>
                  </a:rPr>
                </a:br>
                <a:r>
                  <a:rPr lang="en-AU" sz="2800" dirty="0">
                    <a:solidFill>
                      <a:prstClr val="black"/>
                    </a:solidFill>
                  </a:rPr>
                  <a:t>said to be </a:t>
                </a:r>
                <a:r>
                  <a:rPr lang="en-AU" sz="2800" b="1" dirty="0">
                    <a:solidFill>
                      <a:prstClr val="black"/>
                    </a:solidFill>
                  </a:rPr>
                  <a:t>proportional to</a:t>
                </a:r>
                <a:r>
                  <a:rPr lang="en-AU" sz="2800" dirty="0">
                    <a:solidFill>
                      <a:prstClr val="black"/>
                    </a:solidFill>
                  </a:rPr>
                  <a:t> 1/</a:t>
                </a:r>
                <a:r>
                  <a:rPr lang="en-AU" sz="2800" i="1" dirty="0">
                    <a:solidFill>
                      <a:prstClr val="black"/>
                    </a:solidFill>
                  </a:rPr>
                  <a:t>r</a:t>
                </a:r>
                <a:r>
                  <a:rPr lang="en-AU" sz="2800" baseline="30000" dirty="0">
                    <a:solidFill>
                      <a:prstClr val="black"/>
                    </a:solidFill>
                  </a:rPr>
                  <a:t>2</a:t>
                </a:r>
                <a:r>
                  <a:rPr lang="en-AU" sz="2800" dirty="0">
                    <a:solidFill>
                      <a:prstClr val="black"/>
                    </a:solidFill>
                  </a:rPr>
                  <a:t>:</a:t>
                </a:r>
              </a:p>
              <a:p>
                <a:pPr lvl="1" algn="ctr"/>
                <a14:m>
                  <m:oMathPara xmlns:m="http://schemas.openxmlformats.org/officeDocument/2006/math">
                    <m:oMathParaPr>
                      <m:jc m:val="left"/>
                    </m:oMathParaPr>
                    <m:oMath xmlns:m="http://schemas.openxmlformats.org/officeDocument/2006/math">
                      <m:r>
                        <a:rPr lang="en-AU" sz="2800" b="0" i="1" smtClean="0">
                          <a:solidFill>
                            <a:prstClr val="black"/>
                          </a:solidFill>
                          <a:latin typeface="Cambria Math" panose="02040503050406030204" pitchFamily="18" charset="0"/>
                        </a:rPr>
                        <m:t>𝐼</m:t>
                      </m:r>
                      <m:r>
                        <a:rPr lang="en-AU" sz="2800" b="0" i="1" smtClean="0">
                          <a:solidFill>
                            <a:prstClr val="black"/>
                          </a:solidFill>
                          <a:latin typeface="Cambria Math" panose="02040503050406030204" pitchFamily="18" charset="0"/>
                        </a:rPr>
                        <m:t>∝</m:t>
                      </m:r>
                      <m:f>
                        <m:fPr>
                          <m:ctrlPr>
                            <a:rPr lang="en-AU" sz="2800" b="0" i="1" smtClean="0">
                              <a:solidFill>
                                <a:prstClr val="black"/>
                              </a:solidFill>
                              <a:latin typeface="Cambria Math" panose="02040503050406030204" pitchFamily="18" charset="0"/>
                            </a:rPr>
                          </m:ctrlPr>
                        </m:fPr>
                        <m:num>
                          <m:r>
                            <a:rPr lang="en-AU" sz="2800" b="0" i="1" smtClean="0">
                              <a:solidFill>
                                <a:prstClr val="black"/>
                              </a:solidFill>
                              <a:latin typeface="Cambria Math" panose="02040503050406030204" pitchFamily="18" charset="0"/>
                            </a:rPr>
                            <m:t>1</m:t>
                          </m:r>
                        </m:num>
                        <m:den>
                          <m:sSup>
                            <m:sSupPr>
                              <m:ctrlPr>
                                <a:rPr lang="en-AU" sz="2800" b="0" i="1" smtClean="0">
                                  <a:solidFill>
                                    <a:prstClr val="black"/>
                                  </a:solidFill>
                                  <a:latin typeface="Cambria Math" panose="02040503050406030204" pitchFamily="18" charset="0"/>
                                </a:rPr>
                              </m:ctrlPr>
                            </m:sSupPr>
                            <m:e>
                              <m:r>
                                <a:rPr lang="en-AU" sz="2800" b="0" i="1" smtClean="0">
                                  <a:solidFill>
                                    <a:prstClr val="black"/>
                                  </a:solidFill>
                                  <a:latin typeface="Cambria Math" panose="02040503050406030204" pitchFamily="18" charset="0"/>
                                </a:rPr>
                                <m:t>𝑟</m:t>
                              </m:r>
                            </m:e>
                            <m:sup>
                              <m:r>
                                <a:rPr lang="en-AU" sz="2800" b="0" i="1" smtClean="0">
                                  <a:solidFill>
                                    <a:prstClr val="black"/>
                                  </a:solidFill>
                                  <a:latin typeface="Cambria Math" panose="02040503050406030204" pitchFamily="18" charset="0"/>
                                </a:rPr>
                                <m:t>2</m:t>
                              </m:r>
                            </m:sup>
                          </m:sSup>
                        </m:den>
                      </m:f>
                    </m:oMath>
                  </m:oMathPara>
                </a14:m>
                <a:endParaRPr lang="en-AU" sz="2800" dirty="0">
                  <a:solidFill>
                    <a:prstClr val="black"/>
                  </a:solidFill>
                </a:endParaRPr>
              </a:p>
              <a:p>
                <a:endParaRPr lang="en-AU" sz="2800" dirty="0">
                  <a:solidFill>
                    <a:prstClr val="black"/>
                  </a:solidFill>
                </a:endParaRPr>
              </a:p>
              <a:p>
                <a:r>
                  <a:rPr lang="en-AU" sz="2800" dirty="0">
                    <a:solidFill>
                      <a:prstClr val="black"/>
                    </a:solidFill>
                  </a:rPr>
                  <a:t>This relationship between intensity and </a:t>
                </a:r>
                <a:br>
                  <a:rPr lang="en-AU" sz="2800" dirty="0">
                    <a:solidFill>
                      <a:prstClr val="black"/>
                    </a:solidFill>
                  </a:rPr>
                </a:br>
                <a:r>
                  <a:rPr lang="en-AU" sz="2800" dirty="0">
                    <a:solidFill>
                      <a:prstClr val="black"/>
                    </a:solidFill>
                  </a:rPr>
                  <a:t>distance is an example of an </a:t>
                </a:r>
                <a:r>
                  <a:rPr lang="en-AU" sz="2800" b="1" dirty="0">
                    <a:solidFill>
                      <a:prstClr val="black"/>
                    </a:solidFill>
                  </a:rPr>
                  <a:t>inverse square law</a:t>
                </a:r>
                <a:r>
                  <a:rPr lang="en-AU" sz="2800" dirty="0">
                    <a:solidFill>
                      <a:prstClr val="black"/>
                    </a:solidFill>
                  </a:rPr>
                  <a:t>. </a:t>
                </a:r>
                <a:br>
                  <a:rPr lang="en-AU" sz="2800" dirty="0">
                    <a:solidFill>
                      <a:prstClr val="black"/>
                    </a:solidFill>
                  </a:rPr>
                </a:br>
                <a:r>
                  <a:rPr lang="en-AU" sz="2800" dirty="0">
                    <a:solidFill>
                      <a:prstClr val="black"/>
                    </a:solidFill>
                  </a:rPr>
                  <a:t>(Gravity and electrostatic force are also calculated </a:t>
                </a:r>
                <a:br>
                  <a:rPr lang="en-AU" sz="2800" dirty="0">
                    <a:solidFill>
                      <a:prstClr val="black"/>
                    </a:solidFill>
                  </a:rPr>
                </a:br>
                <a:r>
                  <a:rPr lang="en-AU" sz="2800" dirty="0">
                    <a:solidFill>
                      <a:prstClr val="black"/>
                    </a:solidFill>
                  </a:rPr>
                  <a:t>using inverse square laws.)</a:t>
                </a:r>
              </a:p>
            </p:txBody>
          </p:sp>
        </mc:Choice>
        <mc:Fallback xmlns="">
          <p:sp>
            <p:nvSpPr>
              <p:cNvPr id="2" name="TextBox 1"/>
              <p:cNvSpPr txBox="1">
                <a:spLocks noRot="1" noChangeAspect="1" noMove="1" noResize="1" noEditPoints="1" noAdjustHandles="1" noChangeArrowheads="1" noChangeShapeType="1" noTextEdit="1"/>
              </p:cNvSpPr>
              <p:nvPr/>
            </p:nvSpPr>
            <p:spPr>
              <a:xfrm>
                <a:off x="0" y="584775"/>
                <a:ext cx="11257523" cy="6014467"/>
              </a:xfrm>
              <a:prstGeom prst="rect">
                <a:avLst/>
              </a:prstGeom>
              <a:blipFill>
                <a:blip r:embed="rId3"/>
                <a:stretch>
                  <a:fillRect l="-1083" t="-1013" b="-1925"/>
                </a:stretch>
              </a:blipFill>
            </p:spPr>
            <p:txBody>
              <a:bodyPr/>
              <a:lstStyle/>
              <a:p>
                <a:r>
                  <a:rPr lang="en-AU">
                    <a:noFill/>
                  </a:rPr>
                  <a:t> </a:t>
                </a:r>
              </a:p>
            </p:txBody>
          </p:sp>
        </mc:Fallback>
      </mc:AlternateContent>
      <p:pic>
        <p:nvPicPr>
          <p:cNvPr id="3074" name="Picture 2">
            <a:extLst>
              <a:ext uri="{FF2B5EF4-FFF2-40B4-BE49-F238E27FC236}">
                <a16:creationId xmlns:a16="http://schemas.microsoft.com/office/drawing/2014/main" id="{8A748C69-7A3C-9510-C3C9-E349232060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1243" y="2092258"/>
            <a:ext cx="5226996" cy="337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86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979087" cy="584775"/>
          </a:xfrm>
          <a:prstGeom prst="homePlate">
            <a:avLst/>
          </a:prstGeom>
          <a:solidFill>
            <a:schemeClr val="accent4"/>
          </a:solidFill>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AU" sz="3200" b="1" dirty="0">
                <a:solidFill>
                  <a:prstClr val="white"/>
                </a:solidFill>
              </a:rPr>
              <a:t>Sound Intensity</a:t>
            </a:r>
          </a:p>
        </p:txBody>
      </p:sp>
      <mc:AlternateContent xmlns:mc="http://schemas.openxmlformats.org/markup-compatibility/2006" xmlns:a14="http://schemas.microsoft.com/office/drawing/2010/main">
        <mc:Choice Requires="a14">
          <p:sp>
            <p:nvSpPr>
              <p:cNvPr id="2" name="TextBox 1"/>
              <p:cNvSpPr txBox="1"/>
              <p:nvPr/>
            </p:nvSpPr>
            <p:spPr>
              <a:xfrm>
                <a:off x="0" y="584775"/>
                <a:ext cx="11257523" cy="5782480"/>
              </a:xfrm>
              <a:prstGeom prst="rect">
                <a:avLst/>
              </a:prstGeom>
              <a:noFill/>
            </p:spPr>
            <p:txBody>
              <a:bodyPr wrap="square" rtlCol="0">
                <a:spAutoFit/>
              </a:bodyPr>
              <a:lstStyle/>
              <a:p>
                <a:r>
                  <a:rPr lang="en-AU" sz="2800" dirty="0">
                    <a:solidFill>
                      <a:prstClr val="black"/>
                    </a:solidFill>
                  </a:rPr>
                  <a:t>Though it is difficult to measure and calculate intensity, it is easy to compare the intensity of the same wave (or waves from a source of constant power) at two different distances. Consider:</a:t>
                </a:r>
              </a:p>
              <a:p>
                <a:pPr/>
                <a14:m>
                  <m:oMathPara xmlns:m="http://schemas.openxmlformats.org/officeDocument/2006/math">
                    <m:oMathParaPr>
                      <m:jc m:val="centerGroup"/>
                    </m:oMathParaPr>
                    <m:oMath xmlns:m="http://schemas.openxmlformats.org/officeDocument/2006/math">
                      <m:sSub>
                        <m:sSubPr>
                          <m:ctrlPr>
                            <a:rPr lang="en-AU" sz="2800" b="0" i="1" smtClean="0">
                              <a:solidFill>
                                <a:prstClr val="black"/>
                              </a:solidFill>
                              <a:latin typeface="Cambria Math" panose="02040503050406030204" pitchFamily="18" charset="0"/>
                            </a:rPr>
                          </m:ctrlPr>
                        </m:sSubPr>
                        <m:e>
                          <m:r>
                            <a:rPr lang="en-AU" sz="2800" b="0" i="1" smtClean="0">
                              <a:solidFill>
                                <a:prstClr val="black"/>
                              </a:solidFill>
                              <a:latin typeface="Cambria Math" panose="02040503050406030204" pitchFamily="18" charset="0"/>
                            </a:rPr>
                            <m:t>𝐼</m:t>
                          </m:r>
                        </m:e>
                        <m:sub>
                          <m:r>
                            <a:rPr lang="en-AU" sz="2800" b="0" i="1" smtClean="0">
                              <a:solidFill>
                                <a:prstClr val="black"/>
                              </a:solidFill>
                              <a:latin typeface="Cambria Math" panose="02040503050406030204" pitchFamily="18" charset="0"/>
                            </a:rPr>
                            <m:t>1</m:t>
                          </m:r>
                        </m:sub>
                      </m:sSub>
                      <m:r>
                        <a:rPr lang="en-AU" sz="2800" b="0" i="1" smtClean="0">
                          <a:solidFill>
                            <a:prstClr val="black"/>
                          </a:solidFill>
                          <a:latin typeface="Cambria Math" panose="02040503050406030204" pitchFamily="18" charset="0"/>
                        </a:rPr>
                        <m:t>=</m:t>
                      </m:r>
                      <m:f>
                        <m:fPr>
                          <m:ctrlPr>
                            <a:rPr lang="en-AU" sz="2800" b="0" i="1" smtClean="0">
                              <a:solidFill>
                                <a:prstClr val="black"/>
                              </a:solidFill>
                              <a:latin typeface="Cambria Math" panose="02040503050406030204" pitchFamily="18" charset="0"/>
                            </a:rPr>
                          </m:ctrlPr>
                        </m:fPr>
                        <m:num>
                          <m:sSub>
                            <m:sSubPr>
                              <m:ctrlPr>
                                <a:rPr lang="en-AU" sz="2800" b="0" i="1" smtClean="0">
                                  <a:solidFill>
                                    <a:prstClr val="black"/>
                                  </a:solidFill>
                                  <a:latin typeface="Cambria Math" panose="02040503050406030204" pitchFamily="18" charset="0"/>
                                </a:rPr>
                              </m:ctrlPr>
                            </m:sSubPr>
                            <m:e>
                              <m:r>
                                <a:rPr lang="en-AU" sz="2800" b="0" i="1" smtClean="0">
                                  <a:solidFill>
                                    <a:prstClr val="black"/>
                                  </a:solidFill>
                                  <a:latin typeface="Cambria Math" panose="02040503050406030204" pitchFamily="18" charset="0"/>
                                </a:rPr>
                                <m:t>𝑃</m:t>
                              </m:r>
                            </m:e>
                            <m:sub>
                              <m:r>
                                <a:rPr lang="en-AU" sz="2800" b="0" i="1" smtClean="0">
                                  <a:solidFill>
                                    <a:prstClr val="black"/>
                                  </a:solidFill>
                                  <a:latin typeface="Cambria Math" panose="02040503050406030204" pitchFamily="18" charset="0"/>
                                </a:rPr>
                                <m:t>1</m:t>
                              </m:r>
                            </m:sub>
                          </m:sSub>
                        </m:num>
                        <m:den>
                          <m:r>
                            <a:rPr lang="en-AU" sz="2800" b="0" i="1" smtClean="0">
                              <a:solidFill>
                                <a:prstClr val="black"/>
                              </a:solidFill>
                              <a:latin typeface="Cambria Math" panose="02040503050406030204" pitchFamily="18" charset="0"/>
                            </a:rPr>
                            <m:t>4</m:t>
                          </m:r>
                          <m:r>
                            <a:rPr lang="en-AU" sz="2800" b="0" i="1" smtClean="0">
                              <a:solidFill>
                                <a:prstClr val="black"/>
                              </a:solidFill>
                              <a:latin typeface="Cambria Math" panose="02040503050406030204" pitchFamily="18" charset="0"/>
                            </a:rPr>
                            <m:t>𝜋</m:t>
                          </m:r>
                          <m:sSup>
                            <m:sSupPr>
                              <m:ctrlPr>
                                <a:rPr lang="en-AU" sz="2800" b="0" i="1" smtClean="0">
                                  <a:solidFill>
                                    <a:prstClr val="black"/>
                                  </a:solidFill>
                                  <a:latin typeface="Cambria Math" panose="02040503050406030204" pitchFamily="18" charset="0"/>
                                </a:rPr>
                              </m:ctrlPr>
                            </m:sSupPr>
                            <m:e>
                              <m:box>
                                <m:boxPr>
                                  <m:ctrlPr>
                                    <a:rPr lang="en-AU" sz="2800" b="0" i="1" smtClean="0">
                                      <a:solidFill>
                                        <a:prstClr val="black"/>
                                      </a:solidFill>
                                      <a:latin typeface="Cambria Math" panose="02040503050406030204" pitchFamily="18" charset="0"/>
                                    </a:rPr>
                                  </m:ctrlPr>
                                </m:boxPr>
                                <m:e>
                                  <m:sSub>
                                    <m:sSubPr>
                                      <m:ctrlPr>
                                        <a:rPr lang="en-AU" sz="2800" b="0" i="1" smtClean="0">
                                          <a:solidFill>
                                            <a:prstClr val="black"/>
                                          </a:solidFill>
                                          <a:latin typeface="Cambria Math" panose="02040503050406030204" pitchFamily="18" charset="0"/>
                                        </a:rPr>
                                      </m:ctrlPr>
                                    </m:sSubPr>
                                    <m:e>
                                      <m:r>
                                        <a:rPr lang="en-AU" sz="2800" b="0" i="1" smtClean="0">
                                          <a:solidFill>
                                            <a:prstClr val="black"/>
                                          </a:solidFill>
                                          <a:latin typeface="Cambria Math" panose="02040503050406030204" pitchFamily="18" charset="0"/>
                                        </a:rPr>
                                        <m:t>𝑟</m:t>
                                      </m:r>
                                    </m:e>
                                    <m:sub>
                                      <m:r>
                                        <a:rPr lang="en-AU" sz="2800" b="0" i="1" smtClean="0">
                                          <a:solidFill>
                                            <a:prstClr val="black"/>
                                          </a:solidFill>
                                          <a:latin typeface="Cambria Math" panose="02040503050406030204" pitchFamily="18" charset="0"/>
                                        </a:rPr>
                                        <m:t>1</m:t>
                                      </m:r>
                                    </m:sub>
                                  </m:sSub>
                                </m:e>
                              </m:box>
                            </m:e>
                            <m:sup>
                              <m:r>
                                <a:rPr lang="en-AU" sz="2800" b="0" i="1" smtClean="0">
                                  <a:solidFill>
                                    <a:prstClr val="black"/>
                                  </a:solidFill>
                                  <a:latin typeface="Cambria Math" panose="02040503050406030204" pitchFamily="18" charset="0"/>
                                </a:rPr>
                                <m:t>2</m:t>
                              </m:r>
                            </m:sup>
                          </m:sSup>
                        </m:den>
                      </m:f>
                      <m:r>
                        <a:rPr lang="en-AU" sz="2800" b="0" i="1" smtClean="0">
                          <a:solidFill>
                            <a:prstClr val="black"/>
                          </a:solidFill>
                          <a:latin typeface="Cambria Math" panose="02040503050406030204" pitchFamily="18" charset="0"/>
                        </a:rPr>
                        <m:t>    </m:t>
                      </m:r>
                      <m:r>
                        <m:rPr>
                          <m:nor/>
                        </m:rPr>
                        <a:rPr lang="en-AU" sz="2800" b="0" i="0" smtClean="0">
                          <a:solidFill>
                            <a:prstClr val="black"/>
                          </a:solidFill>
                          <a:latin typeface="Cambria Math" panose="02040503050406030204" pitchFamily="18" charset="0"/>
                        </a:rPr>
                        <m:t>and</m:t>
                      </m:r>
                      <m:r>
                        <a:rPr lang="en-AU" sz="2800" b="0" i="1" smtClean="0">
                          <a:solidFill>
                            <a:prstClr val="black"/>
                          </a:solidFill>
                          <a:latin typeface="Cambria Math" panose="02040503050406030204" pitchFamily="18" charset="0"/>
                        </a:rPr>
                        <m:t>    </m:t>
                      </m:r>
                      <m:sSub>
                        <m:sSubPr>
                          <m:ctrlPr>
                            <a:rPr lang="en-AU" sz="2800" b="0" i="1" smtClean="0">
                              <a:solidFill>
                                <a:prstClr val="black"/>
                              </a:solidFill>
                              <a:latin typeface="Cambria Math" panose="02040503050406030204" pitchFamily="18" charset="0"/>
                            </a:rPr>
                          </m:ctrlPr>
                        </m:sSubPr>
                        <m:e>
                          <m:r>
                            <a:rPr lang="en-AU" sz="2800" b="0" i="1" smtClean="0">
                              <a:solidFill>
                                <a:prstClr val="black"/>
                              </a:solidFill>
                              <a:latin typeface="Cambria Math" panose="02040503050406030204" pitchFamily="18" charset="0"/>
                            </a:rPr>
                            <m:t>𝐼</m:t>
                          </m:r>
                        </m:e>
                        <m:sub>
                          <m:r>
                            <a:rPr lang="en-AU" sz="2800" b="0" i="1" smtClean="0">
                              <a:solidFill>
                                <a:prstClr val="black"/>
                              </a:solidFill>
                              <a:latin typeface="Cambria Math" panose="02040503050406030204" pitchFamily="18" charset="0"/>
                            </a:rPr>
                            <m:t>2</m:t>
                          </m:r>
                        </m:sub>
                      </m:sSub>
                      <m:r>
                        <a:rPr lang="en-AU" sz="2800" b="0" i="1" smtClean="0">
                          <a:solidFill>
                            <a:prstClr val="black"/>
                          </a:solidFill>
                          <a:latin typeface="Cambria Math" panose="02040503050406030204" pitchFamily="18" charset="0"/>
                        </a:rPr>
                        <m:t>=</m:t>
                      </m:r>
                      <m:f>
                        <m:fPr>
                          <m:ctrlPr>
                            <a:rPr lang="en-AU" sz="2800" b="0" i="1" smtClean="0">
                              <a:solidFill>
                                <a:prstClr val="black"/>
                              </a:solidFill>
                              <a:latin typeface="Cambria Math" panose="02040503050406030204" pitchFamily="18" charset="0"/>
                            </a:rPr>
                          </m:ctrlPr>
                        </m:fPr>
                        <m:num>
                          <m:sSub>
                            <m:sSubPr>
                              <m:ctrlPr>
                                <a:rPr lang="en-AU" sz="2800" b="0" i="1" smtClean="0">
                                  <a:solidFill>
                                    <a:prstClr val="black"/>
                                  </a:solidFill>
                                  <a:latin typeface="Cambria Math" panose="02040503050406030204" pitchFamily="18" charset="0"/>
                                </a:rPr>
                              </m:ctrlPr>
                            </m:sSubPr>
                            <m:e>
                              <m:r>
                                <a:rPr lang="en-AU" sz="2800" b="0" i="1" smtClean="0">
                                  <a:solidFill>
                                    <a:prstClr val="black"/>
                                  </a:solidFill>
                                  <a:latin typeface="Cambria Math" panose="02040503050406030204" pitchFamily="18" charset="0"/>
                                </a:rPr>
                                <m:t>𝑃</m:t>
                              </m:r>
                            </m:e>
                            <m:sub>
                              <m:r>
                                <a:rPr lang="en-AU" sz="2800" b="0" i="1" smtClean="0">
                                  <a:solidFill>
                                    <a:prstClr val="black"/>
                                  </a:solidFill>
                                  <a:latin typeface="Cambria Math" panose="02040503050406030204" pitchFamily="18" charset="0"/>
                                </a:rPr>
                                <m:t>2</m:t>
                              </m:r>
                            </m:sub>
                          </m:sSub>
                        </m:num>
                        <m:den>
                          <m:r>
                            <a:rPr lang="en-AU" sz="2800" b="0" i="1" smtClean="0">
                              <a:solidFill>
                                <a:prstClr val="black"/>
                              </a:solidFill>
                              <a:latin typeface="Cambria Math" panose="02040503050406030204" pitchFamily="18" charset="0"/>
                            </a:rPr>
                            <m:t>4</m:t>
                          </m:r>
                          <m:r>
                            <a:rPr lang="en-AU" sz="2800" b="0" i="1" smtClean="0">
                              <a:solidFill>
                                <a:prstClr val="black"/>
                              </a:solidFill>
                              <a:latin typeface="Cambria Math" panose="02040503050406030204" pitchFamily="18" charset="0"/>
                            </a:rPr>
                            <m:t>𝜋</m:t>
                          </m:r>
                          <m:sSup>
                            <m:sSupPr>
                              <m:ctrlPr>
                                <a:rPr lang="en-AU" sz="2800" b="0" i="1" smtClean="0">
                                  <a:solidFill>
                                    <a:prstClr val="black"/>
                                  </a:solidFill>
                                  <a:latin typeface="Cambria Math" panose="02040503050406030204" pitchFamily="18" charset="0"/>
                                </a:rPr>
                              </m:ctrlPr>
                            </m:sSupPr>
                            <m:e>
                              <m:box>
                                <m:boxPr>
                                  <m:ctrlPr>
                                    <a:rPr lang="en-AU" sz="2800" b="0" i="1" smtClean="0">
                                      <a:solidFill>
                                        <a:prstClr val="black"/>
                                      </a:solidFill>
                                      <a:latin typeface="Cambria Math" panose="02040503050406030204" pitchFamily="18" charset="0"/>
                                    </a:rPr>
                                  </m:ctrlPr>
                                </m:boxPr>
                                <m:e>
                                  <m:sSub>
                                    <m:sSubPr>
                                      <m:ctrlPr>
                                        <a:rPr lang="en-AU" sz="2800" b="0" i="1" smtClean="0">
                                          <a:solidFill>
                                            <a:prstClr val="black"/>
                                          </a:solidFill>
                                          <a:latin typeface="Cambria Math" panose="02040503050406030204" pitchFamily="18" charset="0"/>
                                        </a:rPr>
                                      </m:ctrlPr>
                                    </m:sSubPr>
                                    <m:e>
                                      <m:r>
                                        <a:rPr lang="en-AU" sz="2800" b="0" i="1" smtClean="0">
                                          <a:solidFill>
                                            <a:prstClr val="black"/>
                                          </a:solidFill>
                                          <a:latin typeface="Cambria Math" panose="02040503050406030204" pitchFamily="18" charset="0"/>
                                        </a:rPr>
                                        <m:t>𝑟</m:t>
                                      </m:r>
                                    </m:e>
                                    <m:sub>
                                      <m:r>
                                        <a:rPr lang="en-AU" sz="2800" b="0" i="1" smtClean="0">
                                          <a:solidFill>
                                            <a:prstClr val="black"/>
                                          </a:solidFill>
                                          <a:latin typeface="Cambria Math" panose="02040503050406030204" pitchFamily="18" charset="0"/>
                                        </a:rPr>
                                        <m:t>2</m:t>
                                      </m:r>
                                    </m:sub>
                                  </m:sSub>
                                </m:e>
                              </m:box>
                            </m:e>
                            <m:sup>
                              <m:r>
                                <a:rPr lang="en-AU" sz="2800" b="0" i="1" smtClean="0">
                                  <a:solidFill>
                                    <a:prstClr val="black"/>
                                  </a:solidFill>
                                  <a:latin typeface="Cambria Math" panose="02040503050406030204" pitchFamily="18" charset="0"/>
                                </a:rPr>
                                <m:t>2</m:t>
                              </m:r>
                            </m:sup>
                          </m:sSup>
                        </m:den>
                      </m:f>
                    </m:oMath>
                  </m:oMathPara>
                </a14:m>
                <a:endParaRPr lang="en-AU" sz="2800" dirty="0">
                  <a:solidFill>
                    <a:prstClr val="black"/>
                  </a:solidFill>
                </a:endParaRPr>
              </a:p>
              <a:p>
                <a:endParaRPr lang="en-AU" sz="2800" dirty="0">
                  <a:solidFill>
                    <a:prstClr val="black"/>
                  </a:solidFill>
                </a:endParaRPr>
              </a:p>
              <a:p>
                <a:pPr/>
                <a14:m>
                  <m:oMathPara xmlns:m="http://schemas.openxmlformats.org/officeDocument/2006/math">
                    <m:oMathParaPr>
                      <m:jc m:val="centerGroup"/>
                    </m:oMathParaPr>
                    <m:oMath xmlns:m="http://schemas.openxmlformats.org/officeDocument/2006/math">
                      <m:r>
                        <m:rPr>
                          <m:nor/>
                        </m:rPr>
                        <a:rPr lang="en-AU" sz="2800" b="0" i="0" smtClean="0">
                          <a:solidFill>
                            <a:prstClr val="black"/>
                          </a:solidFill>
                          <a:latin typeface="Cambria Math" panose="02040503050406030204" pitchFamily="18" charset="0"/>
                        </a:rPr>
                        <m:t>So</m:t>
                      </m:r>
                      <m:r>
                        <a:rPr lang="en-AU" sz="2800" b="0" i="1" smtClean="0">
                          <a:solidFill>
                            <a:prstClr val="black"/>
                          </a:solidFill>
                          <a:latin typeface="Cambria Math" panose="02040503050406030204" pitchFamily="18" charset="0"/>
                        </a:rPr>
                        <m:t> </m:t>
                      </m:r>
                      <m:sSub>
                        <m:sSubPr>
                          <m:ctrlPr>
                            <a:rPr lang="en-AU" sz="2800" b="0" i="1" smtClean="0">
                              <a:solidFill>
                                <a:prstClr val="black"/>
                              </a:solidFill>
                              <a:latin typeface="Cambria Math" panose="02040503050406030204" pitchFamily="18" charset="0"/>
                            </a:rPr>
                          </m:ctrlPr>
                        </m:sSubPr>
                        <m:e>
                          <m:r>
                            <a:rPr lang="en-AU" sz="2800" b="0" i="1" smtClean="0">
                              <a:solidFill>
                                <a:prstClr val="black"/>
                              </a:solidFill>
                              <a:latin typeface="Cambria Math" panose="02040503050406030204" pitchFamily="18" charset="0"/>
                            </a:rPr>
                            <m:t>𝑃</m:t>
                          </m:r>
                        </m:e>
                        <m:sub>
                          <m:r>
                            <a:rPr lang="en-AU" sz="2800" b="0" i="1" smtClean="0">
                              <a:solidFill>
                                <a:prstClr val="black"/>
                              </a:solidFill>
                              <a:latin typeface="Cambria Math" panose="02040503050406030204" pitchFamily="18" charset="0"/>
                            </a:rPr>
                            <m:t>1</m:t>
                          </m:r>
                        </m:sub>
                      </m:sSub>
                      <m:r>
                        <a:rPr lang="en-AU" sz="2800" i="1">
                          <a:solidFill>
                            <a:prstClr val="black"/>
                          </a:solidFill>
                          <a:latin typeface="Cambria Math" panose="02040503050406030204" pitchFamily="18" charset="0"/>
                        </a:rPr>
                        <m:t>=4</m:t>
                      </m:r>
                      <m:r>
                        <a:rPr lang="en-AU" sz="2800" i="1">
                          <a:solidFill>
                            <a:prstClr val="black"/>
                          </a:solidFill>
                          <a:latin typeface="Cambria Math" panose="02040503050406030204" pitchFamily="18" charset="0"/>
                        </a:rPr>
                        <m:t>𝜋</m:t>
                      </m:r>
                      <m:sSup>
                        <m:sSupPr>
                          <m:ctrlPr>
                            <a:rPr lang="en-AU" sz="2800" i="1">
                              <a:solidFill>
                                <a:prstClr val="black"/>
                              </a:solidFill>
                              <a:latin typeface="Cambria Math" panose="02040503050406030204" pitchFamily="18" charset="0"/>
                            </a:rPr>
                          </m:ctrlPr>
                        </m:sSupPr>
                        <m:e>
                          <m:box>
                            <m:boxPr>
                              <m:ctrlPr>
                                <a:rPr lang="en-AU" sz="2800" i="1">
                                  <a:solidFill>
                                    <a:prstClr val="black"/>
                                  </a:solidFill>
                                  <a:latin typeface="Cambria Math" panose="02040503050406030204" pitchFamily="18" charset="0"/>
                                </a:rPr>
                              </m:ctrlPr>
                            </m:boxPr>
                            <m:e>
                              <m:sSub>
                                <m:sSubPr>
                                  <m:ctrlPr>
                                    <a:rPr lang="en-AU" sz="2800" i="1">
                                      <a:solidFill>
                                        <a:prstClr val="black"/>
                                      </a:solidFill>
                                      <a:latin typeface="Cambria Math" panose="02040503050406030204" pitchFamily="18" charset="0"/>
                                    </a:rPr>
                                  </m:ctrlPr>
                                </m:sSubPr>
                                <m:e>
                                  <m:r>
                                    <a:rPr lang="en-AU" sz="2800" i="1">
                                      <a:solidFill>
                                        <a:prstClr val="black"/>
                                      </a:solidFill>
                                      <a:latin typeface="Cambria Math" panose="02040503050406030204" pitchFamily="18" charset="0"/>
                                    </a:rPr>
                                    <m:t>𝑟</m:t>
                                  </m:r>
                                </m:e>
                                <m:sub>
                                  <m:r>
                                    <a:rPr lang="en-AU" sz="2800" i="1">
                                      <a:solidFill>
                                        <a:prstClr val="black"/>
                                      </a:solidFill>
                                      <a:latin typeface="Cambria Math" panose="02040503050406030204" pitchFamily="18" charset="0"/>
                                    </a:rPr>
                                    <m:t>1</m:t>
                                  </m:r>
                                </m:sub>
                              </m:sSub>
                            </m:e>
                          </m:box>
                        </m:e>
                        <m:sup>
                          <m:r>
                            <a:rPr lang="en-AU" sz="2800" i="1">
                              <a:solidFill>
                                <a:prstClr val="black"/>
                              </a:solidFill>
                              <a:latin typeface="Cambria Math" panose="02040503050406030204" pitchFamily="18" charset="0"/>
                            </a:rPr>
                            <m:t>2</m:t>
                          </m:r>
                        </m:sup>
                      </m:sSup>
                      <m:sSub>
                        <m:sSubPr>
                          <m:ctrlPr>
                            <a:rPr lang="en-AU" sz="2800" i="1">
                              <a:solidFill>
                                <a:prstClr val="black"/>
                              </a:solidFill>
                              <a:latin typeface="Cambria Math" panose="02040503050406030204" pitchFamily="18" charset="0"/>
                            </a:rPr>
                          </m:ctrlPr>
                        </m:sSubPr>
                        <m:e>
                          <m:r>
                            <a:rPr lang="en-AU" sz="2800" i="1">
                              <a:solidFill>
                                <a:prstClr val="black"/>
                              </a:solidFill>
                              <a:latin typeface="Cambria Math" panose="02040503050406030204" pitchFamily="18" charset="0"/>
                            </a:rPr>
                            <m:t>𝐼</m:t>
                          </m:r>
                        </m:e>
                        <m:sub>
                          <m:r>
                            <a:rPr lang="en-AU" sz="2800" i="1">
                              <a:solidFill>
                                <a:prstClr val="black"/>
                              </a:solidFill>
                              <a:latin typeface="Cambria Math" panose="02040503050406030204" pitchFamily="18" charset="0"/>
                            </a:rPr>
                            <m:t>1</m:t>
                          </m:r>
                        </m:sub>
                      </m:sSub>
                      <m:r>
                        <a:rPr lang="en-AU" sz="2800" b="0" i="1" smtClean="0">
                          <a:solidFill>
                            <a:prstClr val="black"/>
                          </a:solidFill>
                          <a:latin typeface="Cambria Math" panose="02040503050406030204" pitchFamily="18" charset="0"/>
                        </a:rPr>
                        <m:t>    </m:t>
                      </m:r>
                      <m:r>
                        <m:rPr>
                          <m:nor/>
                        </m:rPr>
                        <a:rPr lang="en-AU" sz="2800" b="0" i="0" smtClean="0">
                          <a:solidFill>
                            <a:prstClr val="black"/>
                          </a:solidFill>
                          <a:latin typeface="Cambria Math" panose="02040503050406030204" pitchFamily="18" charset="0"/>
                        </a:rPr>
                        <m:t>and</m:t>
                      </m:r>
                      <m:r>
                        <a:rPr lang="en-AU" sz="2800" b="0" i="1" smtClean="0">
                          <a:solidFill>
                            <a:prstClr val="black"/>
                          </a:solidFill>
                          <a:latin typeface="Cambria Math" panose="02040503050406030204" pitchFamily="18" charset="0"/>
                        </a:rPr>
                        <m:t>    </m:t>
                      </m:r>
                      <m:sSub>
                        <m:sSubPr>
                          <m:ctrlPr>
                            <a:rPr lang="en-AU" sz="2800" b="0" i="1" smtClean="0">
                              <a:solidFill>
                                <a:prstClr val="black"/>
                              </a:solidFill>
                              <a:latin typeface="Cambria Math" panose="02040503050406030204" pitchFamily="18" charset="0"/>
                            </a:rPr>
                          </m:ctrlPr>
                        </m:sSubPr>
                        <m:e>
                          <m:r>
                            <a:rPr lang="en-AU" sz="2800" b="0" i="1" smtClean="0">
                              <a:solidFill>
                                <a:prstClr val="black"/>
                              </a:solidFill>
                              <a:latin typeface="Cambria Math" panose="02040503050406030204" pitchFamily="18" charset="0"/>
                            </a:rPr>
                            <m:t>𝑃</m:t>
                          </m:r>
                        </m:e>
                        <m:sub>
                          <m:r>
                            <a:rPr lang="en-AU" sz="2800" b="0" i="1" smtClean="0">
                              <a:solidFill>
                                <a:prstClr val="black"/>
                              </a:solidFill>
                              <a:latin typeface="Cambria Math" panose="02040503050406030204" pitchFamily="18" charset="0"/>
                            </a:rPr>
                            <m:t>2</m:t>
                          </m:r>
                        </m:sub>
                      </m:sSub>
                      <m:r>
                        <a:rPr lang="en-AU" sz="2800" b="0" i="1" smtClean="0">
                          <a:solidFill>
                            <a:prstClr val="black"/>
                          </a:solidFill>
                          <a:latin typeface="Cambria Math" panose="02040503050406030204" pitchFamily="18" charset="0"/>
                        </a:rPr>
                        <m:t>=</m:t>
                      </m:r>
                      <m:r>
                        <a:rPr lang="en-AU" sz="2800" i="1">
                          <a:solidFill>
                            <a:prstClr val="black"/>
                          </a:solidFill>
                          <a:latin typeface="Cambria Math" panose="02040503050406030204" pitchFamily="18" charset="0"/>
                        </a:rPr>
                        <m:t>4</m:t>
                      </m:r>
                      <m:r>
                        <a:rPr lang="en-AU" sz="2800" i="1">
                          <a:solidFill>
                            <a:prstClr val="black"/>
                          </a:solidFill>
                          <a:latin typeface="Cambria Math" panose="02040503050406030204" pitchFamily="18" charset="0"/>
                        </a:rPr>
                        <m:t>𝜋</m:t>
                      </m:r>
                      <m:sSup>
                        <m:sSupPr>
                          <m:ctrlPr>
                            <a:rPr lang="en-AU" sz="2800" i="1">
                              <a:solidFill>
                                <a:prstClr val="black"/>
                              </a:solidFill>
                              <a:latin typeface="Cambria Math" panose="02040503050406030204" pitchFamily="18" charset="0"/>
                            </a:rPr>
                          </m:ctrlPr>
                        </m:sSupPr>
                        <m:e>
                          <m:box>
                            <m:boxPr>
                              <m:ctrlPr>
                                <a:rPr lang="en-AU" sz="2800" i="1">
                                  <a:solidFill>
                                    <a:prstClr val="black"/>
                                  </a:solidFill>
                                  <a:latin typeface="Cambria Math" panose="02040503050406030204" pitchFamily="18" charset="0"/>
                                </a:rPr>
                              </m:ctrlPr>
                            </m:boxPr>
                            <m:e>
                              <m:sSub>
                                <m:sSubPr>
                                  <m:ctrlPr>
                                    <a:rPr lang="en-AU" sz="2800" i="1">
                                      <a:solidFill>
                                        <a:prstClr val="black"/>
                                      </a:solidFill>
                                      <a:latin typeface="Cambria Math" panose="02040503050406030204" pitchFamily="18" charset="0"/>
                                    </a:rPr>
                                  </m:ctrlPr>
                                </m:sSubPr>
                                <m:e>
                                  <m:r>
                                    <a:rPr lang="en-AU" sz="2800" i="1">
                                      <a:solidFill>
                                        <a:prstClr val="black"/>
                                      </a:solidFill>
                                      <a:latin typeface="Cambria Math" panose="02040503050406030204" pitchFamily="18" charset="0"/>
                                    </a:rPr>
                                    <m:t>𝑟</m:t>
                                  </m:r>
                                </m:e>
                                <m:sub>
                                  <m:r>
                                    <a:rPr lang="en-AU" sz="2800" i="1">
                                      <a:solidFill>
                                        <a:prstClr val="black"/>
                                      </a:solidFill>
                                      <a:latin typeface="Cambria Math" panose="02040503050406030204" pitchFamily="18" charset="0"/>
                                    </a:rPr>
                                    <m:t>2</m:t>
                                  </m:r>
                                </m:sub>
                              </m:sSub>
                            </m:e>
                          </m:box>
                        </m:e>
                        <m:sup>
                          <m:r>
                            <a:rPr lang="en-AU" sz="2800" i="1">
                              <a:solidFill>
                                <a:prstClr val="black"/>
                              </a:solidFill>
                              <a:latin typeface="Cambria Math" panose="02040503050406030204" pitchFamily="18" charset="0"/>
                            </a:rPr>
                            <m:t>2</m:t>
                          </m:r>
                        </m:sup>
                      </m:sSup>
                      <m:sSub>
                        <m:sSubPr>
                          <m:ctrlPr>
                            <a:rPr lang="en-AU" sz="2800" i="1">
                              <a:solidFill>
                                <a:prstClr val="black"/>
                              </a:solidFill>
                              <a:latin typeface="Cambria Math" panose="02040503050406030204" pitchFamily="18" charset="0"/>
                            </a:rPr>
                          </m:ctrlPr>
                        </m:sSubPr>
                        <m:e>
                          <m:r>
                            <a:rPr lang="en-AU" sz="2800" i="1">
                              <a:solidFill>
                                <a:prstClr val="black"/>
                              </a:solidFill>
                              <a:latin typeface="Cambria Math" panose="02040503050406030204" pitchFamily="18" charset="0"/>
                            </a:rPr>
                            <m:t>𝐼</m:t>
                          </m:r>
                        </m:e>
                        <m:sub>
                          <m:r>
                            <a:rPr lang="en-AU" sz="2800" i="1">
                              <a:solidFill>
                                <a:prstClr val="black"/>
                              </a:solidFill>
                              <a:latin typeface="Cambria Math" panose="02040503050406030204" pitchFamily="18" charset="0"/>
                            </a:rPr>
                            <m:t>2</m:t>
                          </m:r>
                        </m:sub>
                      </m:sSub>
                    </m:oMath>
                  </m:oMathPara>
                </a14:m>
                <a:endParaRPr lang="en-AU" sz="2800" dirty="0">
                  <a:solidFill>
                    <a:prstClr val="black"/>
                  </a:solidFill>
                </a:endParaRPr>
              </a:p>
              <a:p>
                <a:endParaRPr lang="en-AU" sz="2800" dirty="0">
                  <a:solidFill>
                    <a:prstClr val="black"/>
                  </a:solidFill>
                </a:endParaRPr>
              </a:p>
              <a:p>
                <a:r>
                  <a:rPr lang="en-AU" sz="2800" dirty="0">
                    <a:solidFill>
                      <a:prstClr val="black"/>
                    </a:solidFill>
                  </a:rPr>
                  <a:t>For the same wave or constant wave source, </a:t>
                </a:r>
                <a:r>
                  <a:rPr lang="en-AU" sz="2800" i="1" dirty="0">
                    <a:solidFill>
                      <a:prstClr val="black"/>
                    </a:solidFill>
                  </a:rPr>
                  <a:t>P</a:t>
                </a:r>
                <a:r>
                  <a:rPr lang="en-AU" sz="2800" baseline="-25000" dirty="0">
                    <a:solidFill>
                      <a:prstClr val="black"/>
                    </a:solidFill>
                  </a:rPr>
                  <a:t>1</a:t>
                </a:r>
                <a:r>
                  <a:rPr lang="en-AU" sz="2800" dirty="0">
                    <a:solidFill>
                      <a:prstClr val="black"/>
                    </a:solidFill>
                  </a:rPr>
                  <a:t> = </a:t>
                </a:r>
                <a:r>
                  <a:rPr lang="en-AU" sz="2800" i="1" dirty="0">
                    <a:solidFill>
                      <a:prstClr val="black"/>
                    </a:solidFill>
                  </a:rPr>
                  <a:t>P</a:t>
                </a:r>
                <a:r>
                  <a:rPr lang="en-AU" sz="2800" baseline="-25000" dirty="0">
                    <a:solidFill>
                      <a:prstClr val="black"/>
                    </a:solidFill>
                  </a:rPr>
                  <a:t>2</a:t>
                </a:r>
                <a:r>
                  <a:rPr lang="en-AU" sz="2800" dirty="0">
                    <a:solidFill>
                      <a:prstClr val="black"/>
                    </a:solidFill>
                  </a:rPr>
                  <a:t>, so:</a:t>
                </a:r>
              </a:p>
              <a:p>
                <a:pPr/>
                <a14:m>
                  <m:oMathPara xmlns:m="http://schemas.openxmlformats.org/officeDocument/2006/math">
                    <m:oMathParaPr>
                      <m:jc m:val="centerGroup"/>
                    </m:oMathParaPr>
                    <m:oMath xmlns:m="http://schemas.openxmlformats.org/officeDocument/2006/math">
                      <m:r>
                        <a:rPr lang="en-AU" sz="2800" b="0" i="1" smtClean="0">
                          <a:solidFill>
                            <a:prstClr val="black"/>
                          </a:solidFill>
                          <a:latin typeface="Cambria Math" panose="02040503050406030204" pitchFamily="18" charset="0"/>
                        </a:rPr>
                        <m:t>4</m:t>
                      </m:r>
                      <m:r>
                        <a:rPr lang="en-AU" sz="2800" b="0" i="1" smtClean="0">
                          <a:solidFill>
                            <a:prstClr val="black"/>
                          </a:solidFill>
                          <a:latin typeface="Cambria Math" panose="02040503050406030204" pitchFamily="18" charset="0"/>
                        </a:rPr>
                        <m:t>𝜋</m:t>
                      </m:r>
                      <m:sSup>
                        <m:sSupPr>
                          <m:ctrlPr>
                            <a:rPr lang="en-AU" sz="2800" i="1">
                              <a:solidFill>
                                <a:prstClr val="black"/>
                              </a:solidFill>
                              <a:latin typeface="Cambria Math" panose="02040503050406030204" pitchFamily="18" charset="0"/>
                            </a:rPr>
                          </m:ctrlPr>
                        </m:sSupPr>
                        <m:e>
                          <m:box>
                            <m:boxPr>
                              <m:ctrlPr>
                                <a:rPr lang="en-AU" sz="2800" i="1">
                                  <a:solidFill>
                                    <a:prstClr val="black"/>
                                  </a:solidFill>
                                  <a:latin typeface="Cambria Math" panose="02040503050406030204" pitchFamily="18" charset="0"/>
                                </a:rPr>
                              </m:ctrlPr>
                            </m:boxPr>
                            <m:e>
                              <m:sSub>
                                <m:sSubPr>
                                  <m:ctrlPr>
                                    <a:rPr lang="en-AU" sz="2800" i="1">
                                      <a:solidFill>
                                        <a:prstClr val="black"/>
                                      </a:solidFill>
                                      <a:latin typeface="Cambria Math" panose="02040503050406030204" pitchFamily="18" charset="0"/>
                                    </a:rPr>
                                  </m:ctrlPr>
                                </m:sSubPr>
                                <m:e>
                                  <m:r>
                                    <a:rPr lang="en-AU" sz="2800" i="1">
                                      <a:solidFill>
                                        <a:prstClr val="black"/>
                                      </a:solidFill>
                                      <a:latin typeface="Cambria Math" panose="02040503050406030204" pitchFamily="18" charset="0"/>
                                    </a:rPr>
                                    <m:t>𝑟</m:t>
                                  </m:r>
                                </m:e>
                                <m:sub>
                                  <m:r>
                                    <a:rPr lang="en-AU" sz="2800" i="1">
                                      <a:solidFill>
                                        <a:prstClr val="black"/>
                                      </a:solidFill>
                                      <a:latin typeface="Cambria Math" panose="02040503050406030204" pitchFamily="18" charset="0"/>
                                    </a:rPr>
                                    <m:t>1</m:t>
                                  </m:r>
                                </m:sub>
                              </m:sSub>
                            </m:e>
                          </m:box>
                        </m:e>
                        <m:sup>
                          <m:r>
                            <a:rPr lang="en-AU" sz="2800" i="1">
                              <a:solidFill>
                                <a:prstClr val="black"/>
                              </a:solidFill>
                              <a:latin typeface="Cambria Math" panose="02040503050406030204" pitchFamily="18" charset="0"/>
                            </a:rPr>
                            <m:t>2</m:t>
                          </m:r>
                        </m:sup>
                      </m:sSup>
                      <m:sSub>
                        <m:sSubPr>
                          <m:ctrlPr>
                            <a:rPr lang="en-AU" sz="2800" b="0" i="1" smtClean="0">
                              <a:solidFill>
                                <a:prstClr val="black"/>
                              </a:solidFill>
                              <a:latin typeface="Cambria Math" panose="02040503050406030204" pitchFamily="18" charset="0"/>
                            </a:rPr>
                          </m:ctrlPr>
                        </m:sSubPr>
                        <m:e>
                          <m:r>
                            <a:rPr lang="en-AU" sz="2800" b="0" i="1" smtClean="0">
                              <a:solidFill>
                                <a:prstClr val="black"/>
                              </a:solidFill>
                              <a:latin typeface="Cambria Math" panose="02040503050406030204" pitchFamily="18" charset="0"/>
                            </a:rPr>
                            <m:t>𝐼</m:t>
                          </m:r>
                        </m:e>
                        <m:sub>
                          <m:r>
                            <a:rPr lang="en-AU" sz="2800" b="0" i="1" smtClean="0">
                              <a:solidFill>
                                <a:prstClr val="black"/>
                              </a:solidFill>
                              <a:latin typeface="Cambria Math" panose="02040503050406030204" pitchFamily="18" charset="0"/>
                            </a:rPr>
                            <m:t>1</m:t>
                          </m:r>
                        </m:sub>
                      </m:sSub>
                      <m:r>
                        <a:rPr lang="en-AU" sz="2800" b="0" i="1" smtClean="0">
                          <a:solidFill>
                            <a:prstClr val="black"/>
                          </a:solidFill>
                          <a:latin typeface="Cambria Math" panose="02040503050406030204" pitchFamily="18" charset="0"/>
                        </a:rPr>
                        <m:t>=4</m:t>
                      </m:r>
                      <m:r>
                        <a:rPr lang="en-AU" sz="2800" b="0" i="1" smtClean="0">
                          <a:solidFill>
                            <a:prstClr val="black"/>
                          </a:solidFill>
                          <a:latin typeface="Cambria Math" panose="02040503050406030204" pitchFamily="18" charset="0"/>
                        </a:rPr>
                        <m:t>𝜋</m:t>
                      </m:r>
                      <m:sSup>
                        <m:sSupPr>
                          <m:ctrlPr>
                            <a:rPr lang="en-AU" sz="2800" i="1">
                              <a:solidFill>
                                <a:prstClr val="black"/>
                              </a:solidFill>
                              <a:latin typeface="Cambria Math" panose="02040503050406030204" pitchFamily="18" charset="0"/>
                            </a:rPr>
                          </m:ctrlPr>
                        </m:sSupPr>
                        <m:e>
                          <m:box>
                            <m:boxPr>
                              <m:ctrlPr>
                                <a:rPr lang="en-AU" sz="2800" i="1">
                                  <a:solidFill>
                                    <a:prstClr val="black"/>
                                  </a:solidFill>
                                  <a:latin typeface="Cambria Math" panose="02040503050406030204" pitchFamily="18" charset="0"/>
                                </a:rPr>
                              </m:ctrlPr>
                            </m:boxPr>
                            <m:e>
                              <m:sSub>
                                <m:sSubPr>
                                  <m:ctrlPr>
                                    <a:rPr lang="en-AU" sz="2800" i="1">
                                      <a:solidFill>
                                        <a:prstClr val="black"/>
                                      </a:solidFill>
                                      <a:latin typeface="Cambria Math" panose="02040503050406030204" pitchFamily="18" charset="0"/>
                                    </a:rPr>
                                  </m:ctrlPr>
                                </m:sSubPr>
                                <m:e>
                                  <m:r>
                                    <a:rPr lang="en-AU" sz="2800" i="1">
                                      <a:solidFill>
                                        <a:prstClr val="black"/>
                                      </a:solidFill>
                                      <a:latin typeface="Cambria Math" panose="02040503050406030204" pitchFamily="18" charset="0"/>
                                    </a:rPr>
                                    <m:t>𝑟</m:t>
                                  </m:r>
                                </m:e>
                                <m:sub>
                                  <m:r>
                                    <a:rPr lang="en-AU" sz="2800" i="1">
                                      <a:solidFill>
                                        <a:prstClr val="black"/>
                                      </a:solidFill>
                                      <a:latin typeface="Cambria Math" panose="02040503050406030204" pitchFamily="18" charset="0"/>
                                    </a:rPr>
                                    <m:t>2</m:t>
                                  </m:r>
                                </m:sub>
                              </m:sSub>
                            </m:e>
                          </m:box>
                        </m:e>
                        <m:sup>
                          <m:r>
                            <a:rPr lang="en-AU" sz="2800" i="1">
                              <a:solidFill>
                                <a:prstClr val="black"/>
                              </a:solidFill>
                              <a:latin typeface="Cambria Math" panose="02040503050406030204" pitchFamily="18" charset="0"/>
                            </a:rPr>
                            <m:t>2</m:t>
                          </m:r>
                        </m:sup>
                      </m:sSup>
                      <m:sSub>
                        <m:sSubPr>
                          <m:ctrlPr>
                            <a:rPr lang="en-AU" sz="2800" b="0" i="1" smtClean="0">
                              <a:solidFill>
                                <a:prstClr val="black"/>
                              </a:solidFill>
                              <a:latin typeface="Cambria Math" panose="02040503050406030204" pitchFamily="18" charset="0"/>
                            </a:rPr>
                          </m:ctrlPr>
                        </m:sSubPr>
                        <m:e>
                          <m:r>
                            <a:rPr lang="en-AU" sz="2800" b="0" i="1" smtClean="0">
                              <a:solidFill>
                                <a:prstClr val="black"/>
                              </a:solidFill>
                              <a:latin typeface="Cambria Math" panose="02040503050406030204" pitchFamily="18" charset="0"/>
                            </a:rPr>
                            <m:t>𝐼</m:t>
                          </m:r>
                        </m:e>
                        <m:sub>
                          <m:r>
                            <a:rPr lang="en-AU" sz="2800" b="0" i="1" smtClean="0">
                              <a:solidFill>
                                <a:prstClr val="black"/>
                              </a:solidFill>
                              <a:latin typeface="Cambria Math" panose="02040503050406030204" pitchFamily="18" charset="0"/>
                            </a:rPr>
                            <m:t>2</m:t>
                          </m:r>
                        </m:sub>
                      </m:sSub>
                    </m:oMath>
                  </m:oMathPara>
                </a14:m>
                <a:endParaRPr lang="en-AU" sz="2800" dirty="0">
                  <a:solidFill>
                    <a:prstClr val="black"/>
                  </a:solidFill>
                </a:endParaRPr>
              </a:p>
              <a:p>
                <a:endParaRPr lang="en-AU" sz="2800" dirty="0">
                  <a:solidFill>
                    <a:prstClr val="black"/>
                  </a:solidFill>
                </a:endParaRPr>
              </a:p>
              <a:p>
                <a:pPr/>
                <a14:m>
                  <m:oMathPara xmlns:m="http://schemas.openxmlformats.org/officeDocument/2006/math">
                    <m:oMathParaPr>
                      <m:jc m:val="centerGroup"/>
                    </m:oMathParaPr>
                    <m:oMath xmlns:m="http://schemas.openxmlformats.org/officeDocument/2006/math">
                      <m:f>
                        <m:fPr>
                          <m:ctrlPr>
                            <a:rPr lang="en-AU" sz="2800" b="0" i="1" smtClean="0">
                              <a:solidFill>
                                <a:prstClr val="black"/>
                              </a:solidFill>
                              <a:latin typeface="Cambria Math" panose="02040503050406030204" pitchFamily="18" charset="0"/>
                            </a:rPr>
                          </m:ctrlPr>
                        </m:fPr>
                        <m:num>
                          <m:sSub>
                            <m:sSubPr>
                              <m:ctrlPr>
                                <a:rPr lang="en-AU" sz="2800" b="0" i="1" smtClean="0">
                                  <a:solidFill>
                                    <a:prstClr val="black"/>
                                  </a:solidFill>
                                  <a:latin typeface="Cambria Math" panose="02040503050406030204" pitchFamily="18" charset="0"/>
                                </a:rPr>
                              </m:ctrlPr>
                            </m:sSubPr>
                            <m:e>
                              <m:r>
                                <a:rPr lang="en-AU" sz="2800" b="0" i="1" smtClean="0">
                                  <a:solidFill>
                                    <a:prstClr val="black"/>
                                  </a:solidFill>
                                  <a:latin typeface="Cambria Math" panose="02040503050406030204" pitchFamily="18" charset="0"/>
                                </a:rPr>
                                <m:t>𝐼</m:t>
                              </m:r>
                            </m:e>
                            <m:sub>
                              <m:r>
                                <a:rPr lang="en-AU" sz="2800" b="0" i="1" smtClean="0">
                                  <a:solidFill>
                                    <a:prstClr val="black"/>
                                  </a:solidFill>
                                  <a:latin typeface="Cambria Math" panose="02040503050406030204" pitchFamily="18" charset="0"/>
                                </a:rPr>
                                <m:t>1</m:t>
                              </m:r>
                            </m:sub>
                          </m:sSub>
                        </m:num>
                        <m:den>
                          <m:sSub>
                            <m:sSubPr>
                              <m:ctrlPr>
                                <a:rPr lang="en-AU" sz="2800" b="0" i="1" smtClean="0">
                                  <a:solidFill>
                                    <a:prstClr val="black"/>
                                  </a:solidFill>
                                  <a:latin typeface="Cambria Math" panose="02040503050406030204" pitchFamily="18" charset="0"/>
                                </a:rPr>
                              </m:ctrlPr>
                            </m:sSubPr>
                            <m:e>
                              <m:r>
                                <a:rPr lang="en-AU" sz="2800" b="0" i="1" smtClean="0">
                                  <a:solidFill>
                                    <a:prstClr val="black"/>
                                  </a:solidFill>
                                  <a:latin typeface="Cambria Math" panose="02040503050406030204" pitchFamily="18" charset="0"/>
                                </a:rPr>
                                <m:t>𝐼</m:t>
                              </m:r>
                            </m:e>
                            <m:sub>
                              <m:r>
                                <a:rPr lang="en-AU" sz="2800" b="0" i="1" smtClean="0">
                                  <a:solidFill>
                                    <a:prstClr val="black"/>
                                  </a:solidFill>
                                  <a:latin typeface="Cambria Math" panose="02040503050406030204" pitchFamily="18" charset="0"/>
                                </a:rPr>
                                <m:t>2</m:t>
                              </m:r>
                            </m:sub>
                          </m:sSub>
                        </m:den>
                      </m:f>
                      <m:r>
                        <a:rPr lang="en-AU" sz="2800" b="0" i="1" smtClean="0">
                          <a:solidFill>
                            <a:prstClr val="black"/>
                          </a:solidFill>
                          <a:latin typeface="Cambria Math" panose="02040503050406030204" pitchFamily="18" charset="0"/>
                        </a:rPr>
                        <m:t>=</m:t>
                      </m:r>
                      <m:f>
                        <m:fPr>
                          <m:ctrlPr>
                            <a:rPr lang="en-AU" sz="2800" b="0" i="1" smtClean="0">
                              <a:solidFill>
                                <a:prstClr val="black"/>
                              </a:solidFill>
                              <a:latin typeface="Cambria Math" panose="02040503050406030204" pitchFamily="18" charset="0"/>
                            </a:rPr>
                          </m:ctrlPr>
                        </m:fPr>
                        <m:num>
                          <m:sSup>
                            <m:sSupPr>
                              <m:ctrlPr>
                                <a:rPr lang="en-AU" sz="2800" i="1">
                                  <a:solidFill>
                                    <a:prstClr val="black"/>
                                  </a:solidFill>
                                  <a:latin typeface="Cambria Math" panose="02040503050406030204" pitchFamily="18" charset="0"/>
                                </a:rPr>
                              </m:ctrlPr>
                            </m:sSupPr>
                            <m:e>
                              <m:box>
                                <m:boxPr>
                                  <m:ctrlPr>
                                    <a:rPr lang="en-AU" sz="2800" i="1">
                                      <a:solidFill>
                                        <a:prstClr val="black"/>
                                      </a:solidFill>
                                      <a:latin typeface="Cambria Math" panose="02040503050406030204" pitchFamily="18" charset="0"/>
                                    </a:rPr>
                                  </m:ctrlPr>
                                </m:boxPr>
                                <m:e>
                                  <m:sSub>
                                    <m:sSubPr>
                                      <m:ctrlPr>
                                        <a:rPr lang="en-AU" sz="2800" i="1">
                                          <a:solidFill>
                                            <a:prstClr val="black"/>
                                          </a:solidFill>
                                          <a:latin typeface="Cambria Math" panose="02040503050406030204" pitchFamily="18" charset="0"/>
                                        </a:rPr>
                                      </m:ctrlPr>
                                    </m:sSubPr>
                                    <m:e>
                                      <m:r>
                                        <a:rPr lang="en-AU" sz="2800" i="1">
                                          <a:solidFill>
                                            <a:prstClr val="black"/>
                                          </a:solidFill>
                                          <a:latin typeface="Cambria Math" panose="02040503050406030204" pitchFamily="18" charset="0"/>
                                        </a:rPr>
                                        <m:t>𝑟</m:t>
                                      </m:r>
                                    </m:e>
                                    <m:sub>
                                      <m:r>
                                        <a:rPr lang="en-AU" sz="2800" i="1">
                                          <a:solidFill>
                                            <a:prstClr val="black"/>
                                          </a:solidFill>
                                          <a:latin typeface="Cambria Math" panose="02040503050406030204" pitchFamily="18" charset="0"/>
                                        </a:rPr>
                                        <m:t>2</m:t>
                                      </m:r>
                                    </m:sub>
                                  </m:sSub>
                                </m:e>
                              </m:box>
                            </m:e>
                            <m:sup>
                              <m:r>
                                <a:rPr lang="en-AU" sz="2800" i="1">
                                  <a:solidFill>
                                    <a:prstClr val="black"/>
                                  </a:solidFill>
                                  <a:latin typeface="Cambria Math" panose="02040503050406030204" pitchFamily="18" charset="0"/>
                                </a:rPr>
                                <m:t>2</m:t>
                              </m:r>
                            </m:sup>
                          </m:sSup>
                        </m:num>
                        <m:den>
                          <m:sSup>
                            <m:sSupPr>
                              <m:ctrlPr>
                                <a:rPr lang="en-AU" sz="2800" i="1">
                                  <a:solidFill>
                                    <a:prstClr val="black"/>
                                  </a:solidFill>
                                  <a:latin typeface="Cambria Math" panose="02040503050406030204" pitchFamily="18" charset="0"/>
                                </a:rPr>
                              </m:ctrlPr>
                            </m:sSupPr>
                            <m:e>
                              <m:box>
                                <m:boxPr>
                                  <m:ctrlPr>
                                    <a:rPr lang="en-AU" sz="2800" i="1">
                                      <a:solidFill>
                                        <a:prstClr val="black"/>
                                      </a:solidFill>
                                      <a:latin typeface="Cambria Math" panose="02040503050406030204" pitchFamily="18" charset="0"/>
                                    </a:rPr>
                                  </m:ctrlPr>
                                </m:boxPr>
                                <m:e>
                                  <m:sSub>
                                    <m:sSubPr>
                                      <m:ctrlPr>
                                        <a:rPr lang="en-AU" sz="2800" i="1">
                                          <a:solidFill>
                                            <a:prstClr val="black"/>
                                          </a:solidFill>
                                          <a:latin typeface="Cambria Math" panose="02040503050406030204" pitchFamily="18" charset="0"/>
                                        </a:rPr>
                                      </m:ctrlPr>
                                    </m:sSubPr>
                                    <m:e>
                                      <m:r>
                                        <a:rPr lang="en-AU" sz="2800" i="1">
                                          <a:solidFill>
                                            <a:prstClr val="black"/>
                                          </a:solidFill>
                                          <a:latin typeface="Cambria Math" panose="02040503050406030204" pitchFamily="18" charset="0"/>
                                        </a:rPr>
                                        <m:t>𝑟</m:t>
                                      </m:r>
                                    </m:e>
                                    <m:sub>
                                      <m:r>
                                        <a:rPr lang="en-AU" sz="2800" i="1">
                                          <a:solidFill>
                                            <a:prstClr val="black"/>
                                          </a:solidFill>
                                          <a:latin typeface="Cambria Math" panose="02040503050406030204" pitchFamily="18" charset="0"/>
                                        </a:rPr>
                                        <m:t>1</m:t>
                                      </m:r>
                                    </m:sub>
                                  </m:sSub>
                                </m:e>
                              </m:box>
                            </m:e>
                            <m:sup>
                              <m:r>
                                <a:rPr lang="en-AU" sz="2800" i="1">
                                  <a:solidFill>
                                    <a:prstClr val="black"/>
                                  </a:solidFill>
                                  <a:latin typeface="Cambria Math" panose="02040503050406030204" pitchFamily="18" charset="0"/>
                                </a:rPr>
                                <m:t>2</m:t>
                              </m:r>
                            </m:sup>
                          </m:sSup>
                        </m:den>
                      </m:f>
                    </m:oMath>
                  </m:oMathPara>
                </a14:m>
                <a:endParaRPr lang="en-AU" sz="2800" dirty="0">
                  <a:solidFill>
                    <a:prstClr val="black"/>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0" y="584775"/>
                <a:ext cx="11257523" cy="5782480"/>
              </a:xfrm>
              <a:prstGeom prst="rect">
                <a:avLst/>
              </a:prstGeom>
              <a:blipFill>
                <a:blip r:embed="rId3"/>
                <a:stretch>
                  <a:fillRect l="-1083" t="-1055" r="-975"/>
                </a:stretch>
              </a:blipFill>
            </p:spPr>
            <p:txBody>
              <a:bodyPr/>
              <a:lstStyle/>
              <a:p>
                <a:r>
                  <a:rPr lang="en-AU">
                    <a:noFill/>
                  </a:rPr>
                  <a:t> </a:t>
                </a:r>
              </a:p>
            </p:txBody>
          </p:sp>
        </mc:Fallback>
      </mc:AlternateContent>
    </p:spTree>
    <p:extLst>
      <p:ext uri="{BB962C8B-B14F-4D97-AF65-F5344CB8AC3E}">
        <p14:creationId xmlns:p14="http://schemas.microsoft.com/office/powerpoint/2010/main" val="12259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979087" cy="584775"/>
          </a:xfrm>
          <a:prstGeom prst="homePlate">
            <a:avLst/>
          </a:prstGeom>
          <a:solidFill>
            <a:schemeClr val="accent4"/>
          </a:solidFill>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AU" sz="3200" b="1" dirty="0">
                <a:solidFill>
                  <a:prstClr val="white"/>
                </a:solidFill>
              </a:rPr>
              <a:t>Sound Intensity</a:t>
            </a:r>
          </a:p>
        </p:txBody>
      </p:sp>
      <mc:AlternateContent xmlns:mc="http://schemas.openxmlformats.org/markup-compatibility/2006" xmlns:a14="http://schemas.microsoft.com/office/drawing/2010/main">
        <mc:Choice Requires="a14">
          <p:sp>
            <p:nvSpPr>
              <p:cNvPr id="2" name="TextBox 1"/>
              <p:cNvSpPr txBox="1"/>
              <p:nvPr/>
            </p:nvSpPr>
            <p:spPr>
              <a:xfrm>
                <a:off x="0" y="584775"/>
                <a:ext cx="11257523" cy="4766882"/>
              </a:xfrm>
              <a:prstGeom prst="rect">
                <a:avLst/>
              </a:prstGeom>
              <a:noFill/>
            </p:spPr>
            <p:txBody>
              <a:bodyPr wrap="square" rtlCol="0">
                <a:spAutoFit/>
              </a:bodyPr>
              <a:lstStyle/>
              <a:p>
                <a:r>
                  <a:rPr lang="en-AU" sz="2800" dirty="0">
                    <a:solidFill>
                      <a:prstClr val="black"/>
                    </a:solidFill>
                  </a:rPr>
                  <a:t>Or, from the proportionality relationship:</a:t>
                </a:r>
              </a:p>
              <a:p>
                <a:pPr/>
                <a14:m>
                  <m:oMathPara xmlns:m="http://schemas.openxmlformats.org/officeDocument/2006/math">
                    <m:oMathParaPr>
                      <m:jc m:val="centerGroup"/>
                    </m:oMathParaPr>
                    <m:oMath xmlns:m="http://schemas.openxmlformats.org/officeDocument/2006/math">
                      <m:r>
                        <a:rPr lang="en-AU" sz="2800" b="0" i="1" smtClean="0">
                          <a:solidFill>
                            <a:prstClr val="black"/>
                          </a:solidFill>
                          <a:latin typeface="Cambria Math" panose="02040503050406030204" pitchFamily="18" charset="0"/>
                        </a:rPr>
                        <m:t>𝐼</m:t>
                      </m:r>
                      <m:r>
                        <a:rPr lang="en-AU" sz="2800" b="0" i="1" smtClean="0">
                          <a:solidFill>
                            <a:prstClr val="black"/>
                          </a:solidFill>
                          <a:latin typeface="Cambria Math" panose="02040503050406030204" pitchFamily="18" charset="0"/>
                        </a:rPr>
                        <m:t>∝</m:t>
                      </m:r>
                      <m:f>
                        <m:fPr>
                          <m:ctrlPr>
                            <a:rPr lang="en-AU" sz="2800" b="0" i="1" smtClean="0">
                              <a:solidFill>
                                <a:prstClr val="black"/>
                              </a:solidFill>
                              <a:latin typeface="Cambria Math" panose="02040503050406030204" pitchFamily="18" charset="0"/>
                            </a:rPr>
                          </m:ctrlPr>
                        </m:fPr>
                        <m:num>
                          <m:r>
                            <a:rPr lang="en-AU" sz="2800" b="0" i="1" smtClean="0">
                              <a:solidFill>
                                <a:prstClr val="black"/>
                              </a:solidFill>
                              <a:latin typeface="Cambria Math" panose="02040503050406030204" pitchFamily="18" charset="0"/>
                            </a:rPr>
                            <m:t>1</m:t>
                          </m:r>
                        </m:num>
                        <m:den>
                          <m:sSup>
                            <m:sSupPr>
                              <m:ctrlPr>
                                <a:rPr lang="en-AU" sz="2800" b="0" i="1" smtClean="0">
                                  <a:solidFill>
                                    <a:prstClr val="black"/>
                                  </a:solidFill>
                                  <a:latin typeface="Cambria Math" panose="02040503050406030204" pitchFamily="18" charset="0"/>
                                </a:rPr>
                              </m:ctrlPr>
                            </m:sSupPr>
                            <m:e>
                              <m:r>
                                <a:rPr lang="en-AU" sz="2800" b="0" i="1" smtClean="0">
                                  <a:solidFill>
                                    <a:prstClr val="black"/>
                                  </a:solidFill>
                                  <a:latin typeface="Cambria Math" panose="02040503050406030204" pitchFamily="18" charset="0"/>
                                </a:rPr>
                                <m:t>𝑟</m:t>
                              </m:r>
                            </m:e>
                            <m:sup>
                              <m:r>
                                <a:rPr lang="en-AU" sz="2800" b="0" i="1" smtClean="0">
                                  <a:solidFill>
                                    <a:prstClr val="black"/>
                                  </a:solidFill>
                                  <a:latin typeface="Cambria Math" panose="02040503050406030204" pitchFamily="18" charset="0"/>
                                </a:rPr>
                                <m:t>2</m:t>
                              </m:r>
                            </m:sup>
                          </m:sSup>
                        </m:den>
                      </m:f>
                    </m:oMath>
                  </m:oMathPara>
                </a14:m>
                <a:endParaRPr lang="en-AU" sz="2800" dirty="0">
                  <a:solidFill>
                    <a:prstClr val="black"/>
                  </a:solidFill>
                </a:endParaRPr>
              </a:p>
              <a:p>
                <a:endParaRPr lang="en-AU" sz="2800" dirty="0">
                  <a:solidFill>
                    <a:prstClr val="black"/>
                  </a:solidFill>
                </a:endParaRPr>
              </a:p>
              <a:p>
                <a:pPr/>
                <a14:m>
                  <m:oMathPara xmlns:m="http://schemas.openxmlformats.org/officeDocument/2006/math">
                    <m:oMathParaPr>
                      <m:jc m:val="centerGroup"/>
                    </m:oMathParaPr>
                    <m:oMath xmlns:m="http://schemas.openxmlformats.org/officeDocument/2006/math">
                      <m:f>
                        <m:fPr>
                          <m:ctrlPr>
                            <a:rPr lang="en-AU" sz="2800" b="0" i="1" smtClean="0">
                              <a:solidFill>
                                <a:prstClr val="black"/>
                              </a:solidFill>
                              <a:latin typeface="Cambria Math" panose="02040503050406030204" pitchFamily="18" charset="0"/>
                            </a:rPr>
                          </m:ctrlPr>
                        </m:fPr>
                        <m:num>
                          <m:sSub>
                            <m:sSubPr>
                              <m:ctrlPr>
                                <a:rPr lang="en-AU" sz="2800" b="0" i="1" smtClean="0">
                                  <a:solidFill>
                                    <a:prstClr val="black"/>
                                  </a:solidFill>
                                  <a:latin typeface="Cambria Math" panose="02040503050406030204" pitchFamily="18" charset="0"/>
                                </a:rPr>
                              </m:ctrlPr>
                            </m:sSubPr>
                            <m:e>
                              <m:r>
                                <a:rPr lang="en-AU" sz="2800" b="0" i="1" smtClean="0">
                                  <a:solidFill>
                                    <a:prstClr val="black"/>
                                  </a:solidFill>
                                  <a:latin typeface="Cambria Math" panose="02040503050406030204" pitchFamily="18" charset="0"/>
                                </a:rPr>
                                <m:t>𝐼</m:t>
                              </m:r>
                            </m:e>
                            <m:sub>
                              <m:r>
                                <a:rPr lang="en-AU" sz="2800" b="0" i="1" smtClean="0">
                                  <a:solidFill>
                                    <a:prstClr val="black"/>
                                  </a:solidFill>
                                  <a:latin typeface="Cambria Math" panose="02040503050406030204" pitchFamily="18" charset="0"/>
                                </a:rPr>
                                <m:t>1</m:t>
                              </m:r>
                            </m:sub>
                          </m:sSub>
                        </m:num>
                        <m:den>
                          <m:sSub>
                            <m:sSubPr>
                              <m:ctrlPr>
                                <a:rPr lang="en-AU" sz="2800" b="0" i="1" smtClean="0">
                                  <a:solidFill>
                                    <a:prstClr val="black"/>
                                  </a:solidFill>
                                  <a:latin typeface="Cambria Math" panose="02040503050406030204" pitchFamily="18" charset="0"/>
                                </a:rPr>
                              </m:ctrlPr>
                            </m:sSubPr>
                            <m:e>
                              <m:r>
                                <a:rPr lang="en-AU" sz="2800" b="0" i="1" smtClean="0">
                                  <a:solidFill>
                                    <a:prstClr val="black"/>
                                  </a:solidFill>
                                  <a:latin typeface="Cambria Math" panose="02040503050406030204" pitchFamily="18" charset="0"/>
                                </a:rPr>
                                <m:t>𝐼</m:t>
                              </m:r>
                            </m:e>
                            <m:sub>
                              <m:r>
                                <a:rPr lang="en-AU" sz="2800" b="0" i="1" smtClean="0">
                                  <a:solidFill>
                                    <a:prstClr val="black"/>
                                  </a:solidFill>
                                  <a:latin typeface="Cambria Math" panose="02040503050406030204" pitchFamily="18" charset="0"/>
                                </a:rPr>
                                <m:t>2</m:t>
                              </m:r>
                            </m:sub>
                          </m:sSub>
                        </m:den>
                      </m:f>
                      <m:r>
                        <a:rPr lang="en-AU" sz="2800" b="0" i="1" smtClean="0">
                          <a:solidFill>
                            <a:prstClr val="black"/>
                          </a:solidFill>
                          <a:latin typeface="Cambria Math" panose="02040503050406030204" pitchFamily="18" charset="0"/>
                        </a:rPr>
                        <m:t>=</m:t>
                      </m:r>
                      <m:f>
                        <m:fPr>
                          <m:ctrlPr>
                            <a:rPr lang="en-AU" sz="2800" b="0" i="1" smtClean="0">
                              <a:solidFill>
                                <a:prstClr val="black"/>
                              </a:solidFill>
                              <a:latin typeface="Cambria Math" panose="02040503050406030204" pitchFamily="18" charset="0"/>
                            </a:rPr>
                          </m:ctrlPr>
                        </m:fPr>
                        <m:num>
                          <m:d>
                            <m:dPr>
                              <m:ctrlPr>
                                <a:rPr lang="en-AU" sz="2800" b="0" i="1" smtClean="0">
                                  <a:solidFill>
                                    <a:prstClr val="black"/>
                                  </a:solidFill>
                                  <a:latin typeface="Cambria Math" panose="02040503050406030204" pitchFamily="18" charset="0"/>
                                </a:rPr>
                              </m:ctrlPr>
                            </m:dPr>
                            <m:e>
                              <m:f>
                                <m:fPr>
                                  <m:ctrlPr>
                                    <a:rPr lang="en-AU" sz="2800" b="0" i="1" smtClean="0">
                                      <a:solidFill>
                                        <a:prstClr val="black"/>
                                      </a:solidFill>
                                      <a:latin typeface="Cambria Math" panose="02040503050406030204" pitchFamily="18" charset="0"/>
                                    </a:rPr>
                                  </m:ctrlPr>
                                </m:fPr>
                                <m:num>
                                  <m:r>
                                    <a:rPr lang="en-AU" sz="2800" b="0" i="1" smtClean="0">
                                      <a:solidFill>
                                        <a:prstClr val="black"/>
                                      </a:solidFill>
                                      <a:latin typeface="Cambria Math" panose="02040503050406030204" pitchFamily="18" charset="0"/>
                                    </a:rPr>
                                    <m:t>1</m:t>
                                  </m:r>
                                </m:num>
                                <m:den>
                                  <m:sSup>
                                    <m:sSupPr>
                                      <m:ctrlPr>
                                        <a:rPr lang="en-AU" sz="2800" b="0" i="1" smtClean="0">
                                          <a:solidFill>
                                            <a:prstClr val="black"/>
                                          </a:solidFill>
                                          <a:latin typeface="Cambria Math" panose="02040503050406030204" pitchFamily="18" charset="0"/>
                                        </a:rPr>
                                      </m:ctrlPr>
                                    </m:sSupPr>
                                    <m:e>
                                      <m:box>
                                        <m:boxPr>
                                          <m:ctrlPr>
                                            <a:rPr lang="en-AU" sz="2800" b="0" i="1" smtClean="0">
                                              <a:solidFill>
                                                <a:prstClr val="black"/>
                                              </a:solidFill>
                                              <a:latin typeface="Cambria Math" panose="02040503050406030204" pitchFamily="18" charset="0"/>
                                            </a:rPr>
                                          </m:ctrlPr>
                                        </m:boxPr>
                                        <m:e>
                                          <m:sSub>
                                            <m:sSubPr>
                                              <m:ctrlPr>
                                                <a:rPr lang="en-AU" sz="2800" b="0" i="1" smtClean="0">
                                                  <a:solidFill>
                                                    <a:prstClr val="black"/>
                                                  </a:solidFill>
                                                  <a:latin typeface="Cambria Math" panose="02040503050406030204" pitchFamily="18" charset="0"/>
                                                </a:rPr>
                                              </m:ctrlPr>
                                            </m:sSubPr>
                                            <m:e>
                                              <m:r>
                                                <a:rPr lang="en-AU" sz="2800" b="0" i="1" smtClean="0">
                                                  <a:solidFill>
                                                    <a:prstClr val="black"/>
                                                  </a:solidFill>
                                                  <a:latin typeface="Cambria Math" panose="02040503050406030204" pitchFamily="18" charset="0"/>
                                                </a:rPr>
                                                <m:t>𝑟</m:t>
                                              </m:r>
                                            </m:e>
                                            <m:sub>
                                              <m:r>
                                                <a:rPr lang="en-AU" sz="2800" b="0" i="1" smtClean="0">
                                                  <a:solidFill>
                                                    <a:prstClr val="black"/>
                                                  </a:solidFill>
                                                  <a:latin typeface="Cambria Math" panose="02040503050406030204" pitchFamily="18" charset="0"/>
                                                </a:rPr>
                                                <m:t>1</m:t>
                                              </m:r>
                                            </m:sub>
                                          </m:sSub>
                                        </m:e>
                                      </m:box>
                                    </m:e>
                                    <m:sup>
                                      <m:r>
                                        <a:rPr lang="en-AU" sz="2800" b="0" i="1" smtClean="0">
                                          <a:solidFill>
                                            <a:prstClr val="black"/>
                                          </a:solidFill>
                                          <a:latin typeface="Cambria Math" panose="02040503050406030204" pitchFamily="18" charset="0"/>
                                        </a:rPr>
                                        <m:t>2</m:t>
                                      </m:r>
                                    </m:sup>
                                  </m:sSup>
                                </m:den>
                              </m:f>
                            </m:e>
                          </m:d>
                        </m:num>
                        <m:den>
                          <m:d>
                            <m:dPr>
                              <m:ctrlPr>
                                <a:rPr lang="en-AU" sz="2800" b="0" i="1" smtClean="0">
                                  <a:solidFill>
                                    <a:prstClr val="black"/>
                                  </a:solidFill>
                                  <a:latin typeface="Cambria Math" panose="02040503050406030204" pitchFamily="18" charset="0"/>
                                </a:rPr>
                              </m:ctrlPr>
                            </m:dPr>
                            <m:e>
                              <m:f>
                                <m:fPr>
                                  <m:ctrlPr>
                                    <a:rPr lang="en-AU" sz="2800" b="0" i="1" smtClean="0">
                                      <a:solidFill>
                                        <a:prstClr val="black"/>
                                      </a:solidFill>
                                      <a:latin typeface="Cambria Math" panose="02040503050406030204" pitchFamily="18" charset="0"/>
                                    </a:rPr>
                                  </m:ctrlPr>
                                </m:fPr>
                                <m:num>
                                  <m:r>
                                    <a:rPr lang="en-AU" sz="2800" b="0" i="1" smtClean="0">
                                      <a:solidFill>
                                        <a:prstClr val="black"/>
                                      </a:solidFill>
                                      <a:latin typeface="Cambria Math" panose="02040503050406030204" pitchFamily="18" charset="0"/>
                                    </a:rPr>
                                    <m:t>1</m:t>
                                  </m:r>
                                </m:num>
                                <m:den>
                                  <m:sSup>
                                    <m:sSupPr>
                                      <m:ctrlPr>
                                        <a:rPr lang="en-AU" sz="2800" b="0" i="1" smtClean="0">
                                          <a:solidFill>
                                            <a:prstClr val="black"/>
                                          </a:solidFill>
                                          <a:latin typeface="Cambria Math" panose="02040503050406030204" pitchFamily="18" charset="0"/>
                                        </a:rPr>
                                      </m:ctrlPr>
                                    </m:sSupPr>
                                    <m:e>
                                      <m:box>
                                        <m:boxPr>
                                          <m:ctrlPr>
                                            <a:rPr lang="en-AU" sz="2800" b="0" i="1" smtClean="0">
                                              <a:solidFill>
                                                <a:prstClr val="black"/>
                                              </a:solidFill>
                                              <a:latin typeface="Cambria Math" panose="02040503050406030204" pitchFamily="18" charset="0"/>
                                            </a:rPr>
                                          </m:ctrlPr>
                                        </m:boxPr>
                                        <m:e>
                                          <m:sSub>
                                            <m:sSubPr>
                                              <m:ctrlPr>
                                                <a:rPr lang="en-AU" sz="2800" b="0" i="1" smtClean="0">
                                                  <a:solidFill>
                                                    <a:prstClr val="black"/>
                                                  </a:solidFill>
                                                  <a:latin typeface="Cambria Math" panose="02040503050406030204" pitchFamily="18" charset="0"/>
                                                </a:rPr>
                                              </m:ctrlPr>
                                            </m:sSubPr>
                                            <m:e>
                                              <m:r>
                                                <a:rPr lang="en-AU" sz="2800" b="0" i="1" smtClean="0">
                                                  <a:solidFill>
                                                    <a:prstClr val="black"/>
                                                  </a:solidFill>
                                                  <a:latin typeface="Cambria Math" panose="02040503050406030204" pitchFamily="18" charset="0"/>
                                                </a:rPr>
                                                <m:t>𝑟</m:t>
                                              </m:r>
                                            </m:e>
                                            <m:sub>
                                              <m:r>
                                                <a:rPr lang="en-AU" sz="2800" b="0" i="1" smtClean="0">
                                                  <a:solidFill>
                                                    <a:prstClr val="black"/>
                                                  </a:solidFill>
                                                  <a:latin typeface="Cambria Math" panose="02040503050406030204" pitchFamily="18" charset="0"/>
                                                </a:rPr>
                                                <m:t>2</m:t>
                                              </m:r>
                                            </m:sub>
                                          </m:sSub>
                                        </m:e>
                                      </m:box>
                                    </m:e>
                                    <m:sup>
                                      <m:r>
                                        <a:rPr lang="en-AU" sz="2800" b="0" i="1" smtClean="0">
                                          <a:solidFill>
                                            <a:prstClr val="black"/>
                                          </a:solidFill>
                                          <a:latin typeface="Cambria Math" panose="02040503050406030204" pitchFamily="18" charset="0"/>
                                        </a:rPr>
                                        <m:t>2</m:t>
                                      </m:r>
                                    </m:sup>
                                  </m:sSup>
                                </m:den>
                              </m:f>
                            </m:e>
                          </m:d>
                        </m:den>
                      </m:f>
                    </m:oMath>
                  </m:oMathPara>
                </a14:m>
                <a:endParaRPr lang="en-AU" sz="2800" b="0" dirty="0">
                  <a:solidFill>
                    <a:prstClr val="black"/>
                  </a:solidFill>
                </a:endParaRPr>
              </a:p>
              <a:p>
                <a:endParaRPr lang="en-AU" sz="2800" dirty="0">
                  <a:solidFill>
                    <a:prstClr val="black"/>
                  </a:solidFill>
                </a:endParaRPr>
              </a:p>
              <a:p>
                <a:pPr/>
                <a14:m>
                  <m:oMathPara xmlns:m="http://schemas.openxmlformats.org/officeDocument/2006/math">
                    <m:oMathParaPr>
                      <m:jc m:val="centerGroup"/>
                    </m:oMathParaPr>
                    <m:oMath xmlns:m="http://schemas.openxmlformats.org/officeDocument/2006/math">
                      <m:f>
                        <m:fPr>
                          <m:ctrlPr>
                            <a:rPr lang="en-AU" sz="2800" b="0" i="1" smtClean="0">
                              <a:solidFill>
                                <a:prstClr val="black"/>
                              </a:solidFill>
                              <a:latin typeface="Cambria Math" panose="02040503050406030204" pitchFamily="18" charset="0"/>
                            </a:rPr>
                          </m:ctrlPr>
                        </m:fPr>
                        <m:num>
                          <m:sSub>
                            <m:sSubPr>
                              <m:ctrlPr>
                                <a:rPr lang="en-AU" sz="2800" b="0" i="1" smtClean="0">
                                  <a:solidFill>
                                    <a:prstClr val="black"/>
                                  </a:solidFill>
                                  <a:latin typeface="Cambria Math" panose="02040503050406030204" pitchFamily="18" charset="0"/>
                                </a:rPr>
                              </m:ctrlPr>
                            </m:sSubPr>
                            <m:e>
                              <m:r>
                                <a:rPr lang="en-AU" sz="2800" b="0" i="1" smtClean="0">
                                  <a:solidFill>
                                    <a:prstClr val="black"/>
                                  </a:solidFill>
                                  <a:latin typeface="Cambria Math" panose="02040503050406030204" pitchFamily="18" charset="0"/>
                                </a:rPr>
                                <m:t>𝐼</m:t>
                              </m:r>
                            </m:e>
                            <m:sub>
                              <m:r>
                                <a:rPr lang="en-AU" sz="2800" b="0" i="1" smtClean="0">
                                  <a:solidFill>
                                    <a:prstClr val="black"/>
                                  </a:solidFill>
                                  <a:latin typeface="Cambria Math" panose="02040503050406030204" pitchFamily="18" charset="0"/>
                                </a:rPr>
                                <m:t>1</m:t>
                              </m:r>
                            </m:sub>
                          </m:sSub>
                        </m:num>
                        <m:den>
                          <m:sSub>
                            <m:sSubPr>
                              <m:ctrlPr>
                                <a:rPr lang="en-AU" sz="2800" b="0" i="1" smtClean="0">
                                  <a:solidFill>
                                    <a:prstClr val="black"/>
                                  </a:solidFill>
                                  <a:latin typeface="Cambria Math" panose="02040503050406030204" pitchFamily="18" charset="0"/>
                                </a:rPr>
                              </m:ctrlPr>
                            </m:sSubPr>
                            <m:e>
                              <m:r>
                                <a:rPr lang="en-AU" sz="2800" b="0" i="1" smtClean="0">
                                  <a:solidFill>
                                    <a:prstClr val="black"/>
                                  </a:solidFill>
                                  <a:latin typeface="Cambria Math" panose="02040503050406030204" pitchFamily="18" charset="0"/>
                                </a:rPr>
                                <m:t>𝐼</m:t>
                              </m:r>
                            </m:e>
                            <m:sub>
                              <m:r>
                                <a:rPr lang="en-AU" sz="2800" b="0" i="1" smtClean="0">
                                  <a:solidFill>
                                    <a:prstClr val="black"/>
                                  </a:solidFill>
                                  <a:latin typeface="Cambria Math" panose="02040503050406030204" pitchFamily="18" charset="0"/>
                                </a:rPr>
                                <m:t>2</m:t>
                              </m:r>
                            </m:sub>
                          </m:sSub>
                        </m:den>
                      </m:f>
                      <m:r>
                        <a:rPr lang="en-AU" sz="2800" b="0" i="1" smtClean="0">
                          <a:solidFill>
                            <a:prstClr val="black"/>
                          </a:solidFill>
                          <a:latin typeface="Cambria Math" panose="02040503050406030204" pitchFamily="18" charset="0"/>
                        </a:rPr>
                        <m:t>=</m:t>
                      </m:r>
                      <m:f>
                        <m:fPr>
                          <m:ctrlPr>
                            <a:rPr lang="en-AU" sz="2800" i="1">
                              <a:solidFill>
                                <a:prstClr val="black"/>
                              </a:solidFill>
                              <a:latin typeface="Cambria Math" panose="02040503050406030204" pitchFamily="18" charset="0"/>
                            </a:rPr>
                          </m:ctrlPr>
                        </m:fPr>
                        <m:num>
                          <m:sSup>
                            <m:sSupPr>
                              <m:ctrlPr>
                                <a:rPr lang="en-AU" sz="2800" i="1">
                                  <a:solidFill>
                                    <a:prstClr val="black"/>
                                  </a:solidFill>
                                  <a:latin typeface="Cambria Math" panose="02040503050406030204" pitchFamily="18" charset="0"/>
                                </a:rPr>
                              </m:ctrlPr>
                            </m:sSupPr>
                            <m:e>
                              <m:box>
                                <m:boxPr>
                                  <m:ctrlPr>
                                    <a:rPr lang="en-AU" sz="2800" i="1">
                                      <a:solidFill>
                                        <a:prstClr val="black"/>
                                      </a:solidFill>
                                      <a:latin typeface="Cambria Math" panose="02040503050406030204" pitchFamily="18" charset="0"/>
                                    </a:rPr>
                                  </m:ctrlPr>
                                </m:boxPr>
                                <m:e>
                                  <m:sSub>
                                    <m:sSubPr>
                                      <m:ctrlPr>
                                        <a:rPr lang="en-AU" sz="2800" i="1">
                                          <a:solidFill>
                                            <a:prstClr val="black"/>
                                          </a:solidFill>
                                          <a:latin typeface="Cambria Math" panose="02040503050406030204" pitchFamily="18" charset="0"/>
                                        </a:rPr>
                                      </m:ctrlPr>
                                    </m:sSubPr>
                                    <m:e>
                                      <m:r>
                                        <a:rPr lang="en-AU" sz="2800" i="1">
                                          <a:solidFill>
                                            <a:prstClr val="black"/>
                                          </a:solidFill>
                                          <a:latin typeface="Cambria Math" panose="02040503050406030204" pitchFamily="18" charset="0"/>
                                        </a:rPr>
                                        <m:t>𝑟</m:t>
                                      </m:r>
                                    </m:e>
                                    <m:sub>
                                      <m:r>
                                        <a:rPr lang="en-AU" sz="2800" i="1">
                                          <a:solidFill>
                                            <a:prstClr val="black"/>
                                          </a:solidFill>
                                          <a:latin typeface="Cambria Math" panose="02040503050406030204" pitchFamily="18" charset="0"/>
                                        </a:rPr>
                                        <m:t>2</m:t>
                                      </m:r>
                                    </m:sub>
                                  </m:sSub>
                                </m:e>
                              </m:box>
                            </m:e>
                            <m:sup>
                              <m:r>
                                <a:rPr lang="en-AU" sz="2800" i="1">
                                  <a:solidFill>
                                    <a:prstClr val="black"/>
                                  </a:solidFill>
                                  <a:latin typeface="Cambria Math" panose="02040503050406030204" pitchFamily="18" charset="0"/>
                                </a:rPr>
                                <m:t>2</m:t>
                              </m:r>
                            </m:sup>
                          </m:sSup>
                        </m:num>
                        <m:den>
                          <m:sSup>
                            <m:sSupPr>
                              <m:ctrlPr>
                                <a:rPr lang="en-AU" sz="2800" i="1">
                                  <a:solidFill>
                                    <a:prstClr val="black"/>
                                  </a:solidFill>
                                  <a:latin typeface="Cambria Math" panose="02040503050406030204" pitchFamily="18" charset="0"/>
                                </a:rPr>
                              </m:ctrlPr>
                            </m:sSupPr>
                            <m:e>
                              <m:box>
                                <m:boxPr>
                                  <m:ctrlPr>
                                    <a:rPr lang="en-AU" sz="2800" i="1">
                                      <a:solidFill>
                                        <a:prstClr val="black"/>
                                      </a:solidFill>
                                      <a:latin typeface="Cambria Math" panose="02040503050406030204" pitchFamily="18" charset="0"/>
                                    </a:rPr>
                                  </m:ctrlPr>
                                </m:boxPr>
                                <m:e>
                                  <m:sSub>
                                    <m:sSubPr>
                                      <m:ctrlPr>
                                        <a:rPr lang="en-AU" sz="2800" i="1">
                                          <a:solidFill>
                                            <a:prstClr val="black"/>
                                          </a:solidFill>
                                          <a:latin typeface="Cambria Math" panose="02040503050406030204" pitchFamily="18" charset="0"/>
                                        </a:rPr>
                                      </m:ctrlPr>
                                    </m:sSubPr>
                                    <m:e>
                                      <m:r>
                                        <a:rPr lang="en-AU" sz="2800" i="1">
                                          <a:solidFill>
                                            <a:prstClr val="black"/>
                                          </a:solidFill>
                                          <a:latin typeface="Cambria Math" panose="02040503050406030204" pitchFamily="18" charset="0"/>
                                        </a:rPr>
                                        <m:t>𝑟</m:t>
                                      </m:r>
                                    </m:e>
                                    <m:sub>
                                      <m:r>
                                        <a:rPr lang="en-AU" sz="2800" i="1">
                                          <a:solidFill>
                                            <a:prstClr val="black"/>
                                          </a:solidFill>
                                          <a:latin typeface="Cambria Math" panose="02040503050406030204" pitchFamily="18" charset="0"/>
                                        </a:rPr>
                                        <m:t>1</m:t>
                                      </m:r>
                                    </m:sub>
                                  </m:sSub>
                                </m:e>
                              </m:box>
                            </m:e>
                            <m:sup>
                              <m:r>
                                <a:rPr lang="en-AU" sz="2800" i="1">
                                  <a:solidFill>
                                    <a:prstClr val="black"/>
                                  </a:solidFill>
                                  <a:latin typeface="Cambria Math" panose="02040503050406030204" pitchFamily="18" charset="0"/>
                                </a:rPr>
                                <m:t>2</m:t>
                              </m:r>
                            </m:sup>
                          </m:sSup>
                        </m:den>
                      </m:f>
                    </m:oMath>
                  </m:oMathPara>
                </a14:m>
                <a:endParaRPr lang="en-AU" sz="2800" dirty="0">
                  <a:solidFill>
                    <a:prstClr val="black"/>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0" y="584775"/>
                <a:ext cx="11257523" cy="4766882"/>
              </a:xfrm>
              <a:prstGeom prst="rect">
                <a:avLst/>
              </a:prstGeom>
              <a:blipFill>
                <a:blip r:embed="rId3"/>
                <a:stretch>
                  <a:fillRect l="-1083" t="-1279"/>
                </a:stretch>
              </a:blipFill>
            </p:spPr>
            <p:txBody>
              <a:bodyPr/>
              <a:lstStyle/>
              <a:p>
                <a:r>
                  <a:rPr lang="en-AU">
                    <a:noFill/>
                  </a:rPr>
                  <a:t> </a:t>
                </a:r>
              </a:p>
            </p:txBody>
          </p:sp>
        </mc:Fallback>
      </mc:AlternateContent>
    </p:spTree>
    <p:extLst>
      <p:ext uri="{BB962C8B-B14F-4D97-AF65-F5344CB8AC3E}">
        <p14:creationId xmlns:p14="http://schemas.microsoft.com/office/powerpoint/2010/main" val="136411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281803" cy="584775"/>
          </a:xfrm>
          <a:prstGeom prst="homePlate">
            <a:avLst/>
          </a:prstGeom>
          <a:solidFill>
            <a:schemeClr val="accent4"/>
          </a:solidFill>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AU" sz="3200" b="1" dirty="0">
                <a:solidFill>
                  <a:prstClr val="white"/>
                </a:solidFill>
              </a:rPr>
              <a:t>Example #1</a:t>
            </a:r>
          </a:p>
        </p:txBody>
      </p:sp>
      <mc:AlternateContent xmlns:mc="http://schemas.openxmlformats.org/markup-compatibility/2006">
        <mc:Choice xmlns:a14="http://schemas.microsoft.com/office/drawing/2010/main" Requires="a14">
          <p:sp>
            <p:nvSpPr>
              <p:cNvPr id="2" name="TextBox 1"/>
              <p:cNvSpPr txBox="1"/>
              <p:nvPr/>
            </p:nvSpPr>
            <p:spPr>
              <a:xfrm>
                <a:off x="0" y="584775"/>
                <a:ext cx="11257523" cy="6216189"/>
              </a:xfrm>
              <a:prstGeom prst="rect">
                <a:avLst/>
              </a:prstGeom>
              <a:noFill/>
            </p:spPr>
            <p:txBody>
              <a:bodyPr wrap="square" rtlCol="0">
                <a:spAutoFit/>
              </a:bodyPr>
              <a:lstStyle/>
              <a:p>
                <a:r>
                  <a:rPr lang="en-AU" sz="2800" dirty="0">
                    <a:solidFill>
                      <a:prstClr val="black"/>
                    </a:solidFill>
                  </a:rPr>
                  <a:t>Gemma is at an outdoor concert and is 25.0 m from the stage. She decides to measure the sound intensity and finds that it is 5.00 × 10</a:t>
                </a:r>
                <a:r>
                  <a:rPr lang="en-AU" sz="2800" baseline="30000" dirty="0">
                    <a:solidFill>
                      <a:prstClr val="black"/>
                    </a:solidFill>
                  </a:rPr>
                  <a:t>-4</a:t>
                </a:r>
                <a:r>
                  <a:rPr lang="en-AU" sz="2800" dirty="0">
                    <a:solidFill>
                      <a:prstClr val="black"/>
                    </a:solidFill>
                  </a:rPr>
                  <a:t> W m</a:t>
                </a:r>
                <a:r>
                  <a:rPr lang="en-AU" sz="2800" baseline="30000" dirty="0">
                    <a:solidFill>
                      <a:prstClr val="black"/>
                    </a:solidFill>
                  </a:rPr>
                  <a:t>-2</a:t>
                </a:r>
                <a:r>
                  <a:rPr lang="en-AU" sz="2800" dirty="0">
                    <a:solidFill>
                      <a:prstClr val="black"/>
                    </a:solidFill>
                  </a:rPr>
                  <a:t>. She sees some friends who are 15.5 m from the stage and decides to join them. Calculate the expected sound intensity at this new location.</a:t>
                </a:r>
              </a:p>
              <a:p>
                <a:endParaRPr lang="en-AU" sz="2800" dirty="0">
                  <a:solidFill>
                    <a:prstClr val="black"/>
                  </a:solidFill>
                </a:endParaRPr>
              </a:p>
              <a:p>
                <a:pPr/>
                <a14:m>
                  <m:oMathPara xmlns:m="http://schemas.openxmlformats.org/officeDocument/2006/math">
                    <m:oMathParaPr>
                      <m:jc m:val="centerGroup"/>
                    </m:oMathParaPr>
                    <m:oMath xmlns:m="http://schemas.openxmlformats.org/officeDocument/2006/math">
                      <m:r>
                        <a:rPr lang="en-AU" sz="2800" b="0" i="1" smtClean="0">
                          <a:solidFill>
                            <a:prstClr val="black"/>
                          </a:solidFill>
                          <a:latin typeface="Cambria Math" panose="02040503050406030204" pitchFamily="18" charset="0"/>
                        </a:rPr>
                        <m:t>𝐼</m:t>
                      </m:r>
                      <m:r>
                        <a:rPr lang="en-AU" sz="2800" b="0" i="1" smtClean="0">
                          <a:solidFill>
                            <a:prstClr val="black"/>
                          </a:solidFill>
                          <a:latin typeface="Cambria Math" panose="02040503050406030204" pitchFamily="18" charset="0"/>
                        </a:rPr>
                        <m:t>∝</m:t>
                      </m:r>
                      <m:f>
                        <m:fPr>
                          <m:ctrlPr>
                            <a:rPr lang="en-AU" sz="2800" b="0" i="1" smtClean="0">
                              <a:solidFill>
                                <a:prstClr val="black"/>
                              </a:solidFill>
                              <a:latin typeface="Cambria Math" panose="02040503050406030204" pitchFamily="18" charset="0"/>
                            </a:rPr>
                          </m:ctrlPr>
                        </m:fPr>
                        <m:num>
                          <m:r>
                            <a:rPr lang="en-AU" sz="2800" b="0" i="1" smtClean="0">
                              <a:solidFill>
                                <a:prstClr val="black"/>
                              </a:solidFill>
                              <a:latin typeface="Cambria Math" panose="02040503050406030204" pitchFamily="18" charset="0"/>
                            </a:rPr>
                            <m:t>1</m:t>
                          </m:r>
                        </m:num>
                        <m:den>
                          <m:sSup>
                            <m:sSupPr>
                              <m:ctrlPr>
                                <a:rPr lang="en-AU" sz="2800" b="0" i="1" smtClean="0">
                                  <a:solidFill>
                                    <a:prstClr val="black"/>
                                  </a:solidFill>
                                  <a:latin typeface="Cambria Math" panose="02040503050406030204" pitchFamily="18" charset="0"/>
                                </a:rPr>
                              </m:ctrlPr>
                            </m:sSupPr>
                            <m:e>
                              <m:r>
                                <a:rPr lang="en-AU" sz="2800" b="0" i="1" smtClean="0">
                                  <a:solidFill>
                                    <a:prstClr val="black"/>
                                  </a:solidFill>
                                  <a:latin typeface="Cambria Math" panose="02040503050406030204" pitchFamily="18" charset="0"/>
                                </a:rPr>
                                <m:t>𝑟</m:t>
                              </m:r>
                            </m:e>
                            <m:sup>
                              <m:r>
                                <a:rPr lang="en-AU" sz="2800" b="0" i="1" smtClean="0">
                                  <a:solidFill>
                                    <a:prstClr val="black"/>
                                  </a:solidFill>
                                  <a:latin typeface="Cambria Math" panose="02040503050406030204" pitchFamily="18" charset="0"/>
                                </a:rPr>
                                <m:t>2</m:t>
                              </m:r>
                            </m:sup>
                          </m:sSup>
                        </m:den>
                      </m:f>
                    </m:oMath>
                  </m:oMathPara>
                </a14:m>
                <a:endParaRPr lang="en-AU" sz="2800" dirty="0">
                  <a:solidFill>
                    <a:prstClr val="black"/>
                  </a:solidFill>
                </a:endParaRPr>
              </a:p>
              <a:p>
                <a:endParaRPr lang="en-AU" sz="2800" dirty="0">
                  <a:solidFill>
                    <a:prstClr val="black"/>
                  </a:solidFill>
                </a:endParaRPr>
              </a:p>
              <a:p>
                <a:pPr/>
                <a14:m>
                  <m:oMathPara xmlns:m="http://schemas.openxmlformats.org/officeDocument/2006/math">
                    <m:oMathParaPr>
                      <m:jc m:val="centerGroup"/>
                    </m:oMathParaPr>
                    <m:oMath xmlns:m="http://schemas.openxmlformats.org/officeDocument/2006/math">
                      <m:f>
                        <m:fPr>
                          <m:ctrlPr>
                            <a:rPr lang="en-AU" sz="2800" i="1">
                              <a:solidFill>
                                <a:prstClr val="black"/>
                              </a:solidFill>
                              <a:latin typeface="Cambria Math" panose="02040503050406030204" pitchFamily="18" charset="0"/>
                            </a:rPr>
                          </m:ctrlPr>
                        </m:fPr>
                        <m:num>
                          <m:sSub>
                            <m:sSubPr>
                              <m:ctrlPr>
                                <a:rPr lang="en-AU" sz="2800" i="1">
                                  <a:solidFill>
                                    <a:prstClr val="black"/>
                                  </a:solidFill>
                                  <a:latin typeface="Cambria Math" panose="02040503050406030204" pitchFamily="18" charset="0"/>
                                </a:rPr>
                              </m:ctrlPr>
                            </m:sSubPr>
                            <m:e>
                              <m:r>
                                <a:rPr lang="en-AU" sz="2800" i="1">
                                  <a:solidFill>
                                    <a:prstClr val="black"/>
                                  </a:solidFill>
                                  <a:latin typeface="Cambria Math" panose="02040503050406030204" pitchFamily="18" charset="0"/>
                                </a:rPr>
                                <m:t>𝐼</m:t>
                              </m:r>
                            </m:e>
                            <m:sub>
                              <m:r>
                                <a:rPr lang="en-AU" sz="2800" i="1">
                                  <a:solidFill>
                                    <a:prstClr val="black"/>
                                  </a:solidFill>
                                  <a:latin typeface="Cambria Math" panose="02040503050406030204" pitchFamily="18" charset="0"/>
                                </a:rPr>
                                <m:t>1</m:t>
                              </m:r>
                            </m:sub>
                          </m:sSub>
                        </m:num>
                        <m:den>
                          <m:sSub>
                            <m:sSubPr>
                              <m:ctrlPr>
                                <a:rPr lang="en-AU" sz="2800" i="1">
                                  <a:solidFill>
                                    <a:prstClr val="black"/>
                                  </a:solidFill>
                                  <a:latin typeface="Cambria Math" panose="02040503050406030204" pitchFamily="18" charset="0"/>
                                </a:rPr>
                              </m:ctrlPr>
                            </m:sSubPr>
                            <m:e>
                              <m:r>
                                <a:rPr lang="en-AU" sz="2800" i="1">
                                  <a:solidFill>
                                    <a:prstClr val="black"/>
                                  </a:solidFill>
                                  <a:latin typeface="Cambria Math" panose="02040503050406030204" pitchFamily="18" charset="0"/>
                                </a:rPr>
                                <m:t>𝐼</m:t>
                              </m:r>
                            </m:e>
                            <m:sub>
                              <m:r>
                                <a:rPr lang="en-AU" sz="2800" i="1">
                                  <a:solidFill>
                                    <a:prstClr val="black"/>
                                  </a:solidFill>
                                  <a:latin typeface="Cambria Math" panose="02040503050406030204" pitchFamily="18" charset="0"/>
                                </a:rPr>
                                <m:t>2</m:t>
                              </m:r>
                            </m:sub>
                          </m:sSub>
                        </m:den>
                      </m:f>
                      <m:r>
                        <a:rPr lang="en-AU" sz="2800" i="1">
                          <a:solidFill>
                            <a:prstClr val="black"/>
                          </a:solidFill>
                          <a:latin typeface="Cambria Math" panose="02040503050406030204" pitchFamily="18" charset="0"/>
                        </a:rPr>
                        <m:t>=</m:t>
                      </m:r>
                      <m:f>
                        <m:fPr>
                          <m:ctrlPr>
                            <a:rPr lang="en-AU" sz="2800" i="1">
                              <a:solidFill>
                                <a:prstClr val="black"/>
                              </a:solidFill>
                              <a:latin typeface="Cambria Math" panose="02040503050406030204" pitchFamily="18" charset="0"/>
                            </a:rPr>
                          </m:ctrlPr>
                        </m:fPr>
                        <m:num>
                          <m:sSup>
                            <m:sSupPr>
                              <m:ctrlPr>
                                <a:rPr lang="en-AU" sz="2800" i="1">
                                  <a:solidFill>
                                    <a:prstClr val="black"/>
                                  </a:solidFill>
                                  <a:latin typeface="Cambria Math" panose="02040503050406030204" pitchFamily="18" charset="0"/>
                                </a:rPr>
                              </m:ctrlPr>
                            </m:sSupPr>
                            <m:e>
                              <m:box>
                                <m:boxPr>
                                  <m:ctrlPr>
                                    <a:rPr lang="en-AU" sz="2800" i="1">
                                      <a:solidFill>
                                        <a:prstClr val="black"/>
                                      </a:solidFill>
                                      <a:latin typeface="Cambria Math" panose="02040503050406030204" pitchFamily="18" charset="0"/>
                                    </a:rPr>
                                  </m:ctrlPr>
                                </m:boxPr>
                                <m:e>
                                  <m:sSub>
                                    <m:sSubPr>
                                      <m:ctrlPr>
                                        <a:rPr lang="en-AU" sz="2800" i="1">
                                          <a:solidFill>
                                            <a:prstClr val="black"/>
                                          </a:solidFill>
                                          <a:latin typeface="Cambria Math" panose="02040503050406030204" pitchFamily="18" charset="0"/>
                                        </a:rPr>
                                      </m:ctrlPr>
                                    </m:sSubPr>
                                    <m:e>
                                      <m:r>
                                        <a:rPr lang="en-AU" sz="2800" i="1">
                                          <a:solidFill>
                                            <a:prstClr val="black"/>
                                          </a:solidFill>
                                          <a:latin typeface="Cambria Math" panose="02040503050406030204" pitchFamily="18" charset="0"/>
                                        </a:rPr>
                                        <m:t>𝑟</m:t>
                                      </m:r>
                                    </m:e>
                                    <m:sub>
                                      <m:r>
                                        <a:rPr lang="en-AU" sz="2800" i="1">
                                          <a:solidFill>
                                            <a:prstClr val="black"/>
                                          </a:solidFill>
                                          <a:latin typeface="Cambria Math" panose="02040503050406030204" pitchFamily="18" charset="0"/>
                                        </a:rPr>
                                        <m:t>2</m:t>
                                      </m:r>
                                    </m:sub>
                                  </m:sSub>
                                </m:e>
                              </m:box>
                            </m:e>
                            <m:sup>
                              <m:r>
                                <a:rPr lang="en-AU" sz="2800" i="1">
                                  <a:solidFill>
                                    <a:prstClr val="black"/>
                                  </a:solidFill>
                                  <a:latin typeface="Cambria Math" panose="02040503050406030204" pitchFamily="18" charset="0"/>
                                </a:rPr>
                                <m:t>2</m:t>
                              </m:r>
                            </m:sup>
                          </m:sSup>
                        </m:num>
                        <m:den>
                          <m:sSup>
                            <m:sSupPr>
                              <m:ctrlPr>
                                <a:rPr lang="en-AU" sz="2800" i="1">
                                  <a:solidFill>
                                    <a:prstClr val="black"/>
                                  </a:solidFill>
                                  <a:latin typeface="Cambria Math" panose="02040503050406030204" pitchFamily="18" charset="0"/>
                                </a:rPr>
                              </m:ctrlPr>
                            </m:sSupPr>
                            <m:e>
                              <m:box>
                                <m:boxPr>
                                  <m:ctrlPr>
                                    <a:rPr lang="en-AU" sz="2800" i="1">
                                      <a:solidFill>
                                        <a:prstClr val="black"/>
                                      </a:solidFill>
                                      <a:latin typeface="Cambria Math" panose="02040503050406030204" pitchFamily="18" charset="0"/>
                                    </a:rPr>
                                  </m:ctrlPr>
                                </m:boxPr>
                                <m:e>
                                  <m:sSub>
                                    <m:sSubPr>
                                      <m:ctrlPr>
                                        <a:rPr lang="en-AU" sz="2800" i="1">
                                          <a:solidFill>
                                            <a:prstClr val="black"/>
                                          </a:solidFill>
                                          <a:latin typeface="Cambria Math" panose="02040503050406030204" pitchFamily="18" charset="0"/>
                                        </a:rPr>
                                      </m:ctrlPr>
                                    </m:sSubPr>
                                    <m:e>
                                      <m:r>
                                        <a:rPr lang="en-AU" sz="2800" i="1">
                                          <a:solidFill>
                                            <a:prstClr val="black"/>
                                          </a:solidFill>
                                          <a:latin typeface="Cambria Math" panose="02040503050406030204" pitchFamily="18" charset="0"/>
                                        </a:rPr>
                                        <m:t>𝑟</m:t>
                                      </m:r>
                                    </m:e>
                                    <m:sub>
                                      <m:r>
                                        <a:rPr lang="en-AU" sz="2800" i="1">
                                          <a:solidFill>
                                            <a:prstClr val="black"/>
                                          </a:solidFill>
                                          <a:latin typeface="Cambria Math" panose="02040503050406030204" pitchFamily="18" charset="0"/>
                                        </a:rPr>
                                        <m:t>1</m:t>
                                      </m:r>
                                    </m:sub>
                                  </m:sSub>
                                </m:e>
                              </m:box>
                            </m:e>
                            <m:sup>
                              <m:r>
                                <a:rPr lang="en-AU" sz="2800" i="1">
                                  <a:solidFill>
                                    <a:prstClr val="black"/>
                                  </a:solidFill>
                                  <a:latin typeface="Cambria Math" panose="02040503050406030204" pitchFamily="18" charset="0"/>
                                </a:rPr>
                                <m:t>2</m:t>
                              </m:r>
                            </m:sup>
                          </m:sSup>
                        </m:den>
                      </m:f>
                    </m:oMath>
                  </m:oMathPara>
                </a14:m>
                <a:endParaRPr lang="en-AU" sz="2800" dirty="0">
                  <a:solidFill>
                    <a:prstClr val="black"/>
                  </a:solidFill>
                </a:endParaRPr>
              </a:p>
              <a:p>
                <a:endParaRPr lang="en-AU" sz="2800" dirty="0">
                  <a:solidFill>
                    <a:prstClr val="black"/>
                  </a:solidFill>
                </a:endParaRPr>
              </a:p>
              <a:p>
                <a:r>
                  <a:rPr lang="en-AU" sz="2800" dirty="0">
                    <a:solidFill>
                      <a:prstClr val="black"/>
                    </a:solidFill>
                  </a:rPr>
                  <a:t>Let </a:t>
                </a:r>
                <a:r>
                  <a:rPr lang="en-AU" sz="2800" i="1" dirty="0">
                    <a:solidFill>
                      <a:prstClr val="black"/>
                    </a:solidFill>
                  </a:rPr>
                  <a:t>I</a:t>
                </a:r>
                <a:r>
                  <a:rPr lang="en-AU" sz="2800" baseline="-25000" dirty="0">
                    <a:solidFill>
                      <a:prstClr val="black"/>
                    </a:solidFill>
                  </a:rPr>
                  <a:t>1</a:t>
                </a:r>
                <a:r>
                  <a:rPr lang="en-AU" sz="2800" dirty="0">
                    <a:solidFill>
                      <a:prstClr val="black"/>
                    </a:solidFill>
                  </a:rPr>
                  <a:t> be the sound intensity at the new location:</a:t>
                </a:r>
              </a:p>
              <a:p>
                <a:pPr/>
                <a14:m>
                  <m:oMathPara xmlns:m="http://schemas.openxmlformats.org/officeDocument/2006/math">
                    <m:oMathParaPr>
                      <m:jc m:val="centerGroup"/>
                    </m:oMathParaPr>
                    <m:oMath xmlns:m="http://schemas.openxmlformats.org/officeDocument/2006/math">
                      <m:sSub>
                        <m:sSubPr>
                          <m:ctrlPr>
                            <a:rPr lang="en-AU" sz="2800" b="0" i="1" smtClean="0">
                              <a:solidFill>
                                <a:prstClr val="black"/>
                              </a:solidFill>
                              <a:latin typeface="Cambria Math" panose="02040503050406030204" pitchFamily="18" charset="0"/>
                            </a:rPr>
                          </m:ctrlPr>
                        </m:sSubPr>
                        <m:e>
                          <m:r>
                            <a:rPr lang="en-AU" sz="2800" b="0" i="1" smtClean="0">
                              <a:solidFill>
                                <a:prstClr val="black"/>
                              </a:solidFill>
                              <a:latin typeface="Cambria Math" panose="02040503050406030204" pitchFamily="18" charset="0"/>
                            </a:rPr>
                            <m:t>𝐼</m:t>
                          </m:r>
                        </m:e>
                        <m:sub>
                          <m:r>
                            <a:rPr lang="en-AU" sz="2800" b="0" i="1" smtClean="0">
                              <a:solidFill>
                                <a:prstClr val="black"/>
                              </a:solidFill>
                              <a:latin typeface="Cambria Math" panose="02040503050406030204" pitchFamily="18" charset="0"/>
                            </a:rPr>
                            <m:t>1</m:t>
                          </m:r>
                        </m:sub>
                      </m:sSub>
                      <m:r>
                        <a:rPr lang="en-AU" sz="2800" b="0" i="1" smtClean="0">
                          <a:solidFill>
                            <a:prstClr val="black"/>
                          </a:solidFill>
                          <a:latin typeface="Cambria Math" panose="02040503050406030204" pitchFamily="18" charset="0"/>
                        </a:rPr>
                        <m:t>=</m:t>
                      </m:r>
                      <m:sSub>
                        <m:sSubPr>
                          <m:ctrlPr>
                            <a:rPr lang="en-AU" sz="2800" b="0" i="1" smtClean="0">
                              <a:solidFill>
                                <a:prstClr val="black"/>
                              </a:solidFill>
                              <a:latin typeface="Cambria Math" panose="02040503050406030204" pitchFamily="18" charset="0"/>
                            </a:rPr>
                          </m:ctrlPr>
                        </m:sSubPr>
                        <m:e>
                          <m:r>
                            <a:rPr lang="en-AU" sz="2800" b="0" i="1" smtClean="0">
                              <a:solidFill>
                                <a:prstClr val="black"/>
                              </a:solidFill>
                              <a:latin typeface="Cambria Math" panose="02040503050406030204" pitchFamily="18" charset="0"/>
                            </a:rPr>
                            <m:t>𝐼</m:t>
                          </m:r>
                        </m:e>
                        <m:sub>
                          <m:r>
                            <a:rPr lang="en-AU" sz="2800" b="0" i="1" smtClean="0">
                              <a:solidFill>
                                <a:prstClr val="black"/>
                              </a:solidFill>
                              <a:latin typeface="Cambria Math" panose="02040503050406030204" pitchFamily="18" charset="0"/>
                            </a:rPr>
                            <m:t>2</m:t>
                          </m:r>
                        </m:sub>
                      </m:sSub>
                      <m:f>
                        <m:fPr>
                          <m:ctrlPr>
                            <a:rPr lang="en-AU" sz="2800" i="1">
                              <a:solidFill>
                                <a:prstClr val="black"/>
                              </a:solidFill>
                              <a:latin typeface="Cambria Math" panose="02040503050406030204" pitchFamily="18" charset="0"/>
                            </a:rPr>
                          </m:ctrlPr>
                        </m:fPr>
                        <m:num>
                          <m:sSup>
                            <m:sSupPr>
                              <m:ctrlPr>
                                <a:rPr lang="en-AU" sz="2800" i="1">
                                  <a:solidFill>
                                    <a:prstClr val="black"/>
                                  </a:solidFill>
                                  <a:latin typeface="Cambria Math" panose="02040503050406030204" pitchFamily="18" charset="0"/>
                                </a:rPr>
                              </m:ctrlPr>
                            </m:sSupPr>
                            <m:e>
                              <m:box>
                                <m:boxPr>
                                  <m:ctrlPr>
                                    <a:rPr lang="en-AU" sz="2800" i="1">
                                      <a:solidFill>
                                        <a:prstClr val="black"/>
                                      </a:solidFill>
                                      <a:latin typeface="Cambria Math" panose="02040503050406030204" pitchFamily="18" charset="0"/>
                                    </a:rPr>
                                  </m:ctrlPr>
                                </m:boxPr>
                                <m:e>
                                  <m:sSub>
                                    <m:sSubPr>
                                      <m:ctrlPr>
                                        <a:rPr lang="en-AU" sz="2800" i="1">
                                          <a:solidFill>
                                            <a:prstClr val="black"/>
                                          </a:solidFill>
                                          <a:latin typeface="Cambria Math" panose="02040503050406030204" pitchFamily="18" charset="0"/>
                                        </a:rPr>
                                      </m:ctrlPr>
                                    </m:sSubPr>
                                    <m:e>
                                      <m:r>
                                        <a:rPr lang="en-AU" sz="2800" i="1">
                                          <a:solidFill>
                                            <a:prstClr val="black"/>
                                          </a:solidFill>
                                          <a:latin typeface="Cambria Math" panose="02040503050406030204" pitchFamily="18" charset="0"/>
                                        </a:rPr>
                                        <m:t>𝑟</m:t>
                                      </m:r>
                                    </m:e>
                                    <m:sub>
                                      <m:r>
                                        <a:rPr lang="en-AU" sz="2800" i="1">
                                          <a:solidFill>
                                            <a:prstClr val="black"/>
                                          </a:solidFill>
                                          <a:latin typeface="Cambria Math" panose="02040503050406030204" pitchFamily="18" charset="0"/>
                                        </a:rPr>
                                        <m:t>2</m:t>
                                      </m:r>
                                    </m:sub>
                                  </m:sSub>
                                </m:e>
                              </m:box>
                            </m:e>
                            <m:sup>
                              <m:r>
                                <a:rPr lang="en-AU" sz="2800" i="1">
                                  <a:solidFill>
                                    <a:prstClr val="black"/>
                                  </a:solidFill>
                                  <a:latin typeface="Cambria Math" panose="02040503050406030204" pitchFamily="18" charset="0"/>
                                </a:rPr>
                                <m:t>2</m:t>
                              </m:r>
                            </m:sup>
                          </m:sSup>
                        </m:num>
                        <m:den>
                          <m:sSup>
                            <m:sSupPr>
                              <m:ctrlPr>
                                <a:rPr lang="en-AU" sz="2800" i="1">
                                  <a:solidFill>
                                    <a:prstClr val="black"/>
                                  </a:solidFill>
                                  <a:latin typeface="Cambria Math" panose="02040503050406030204" pitchFamily="18" charset="0"/>
                                </a:rPr>
                              </m:ctrlPr>
                            </m:sSupPr>
                            <m:e>
                              <m:box>
                                <m:boxPr>
                                  <m:ctrlPr>
                                    <a:rPr lang="en-AU" sz="2800" i="1">
                                      <a:solidFill>
                                        <a:prstClr val="black"/>
                                      </a:solidFill>
                                      <a:latin typeface="Cambria Math" panose="02040503050406030204" pitchFamily="18" charset="0"/>
                                    </a:rPr>
                                  </m:ctrlPr>
                                </m:boxPr>
                                <m:e>
                                  <m:sSub>
                                    <m:sSubPr>
                                      <m:ctrlPr>
                                        <a:rPr lang="en-AU" sz="2800" i="1">
                                          <a:solidFill>
                                            <a:prstClr val="black"/>
                                          </a:solidFill>
                                          <a:latin typeface="Cambria Math" panose="02040503050406030204" pitchFamily="18" charset="0"/>
                                        </a:rPr>
                                      </m:ctrlPr>
                                    </m:sSubPr>
                                    <m:e>
                                      <m:r>
                                        <a:rPr lang="en-AU" sz="2800" i="1">
                                          <a:solidFill>
                                            <a:prstClr val="black"/>
                                          </a:solidFill>
                                          <a:latin typeface="Cambria Math" panose="02040503050406030204" pitchFamily="18" charset="0"/>
                                        </a:rPr>
                                        <m:t>𝑟</m:t>
                                      </m:r>
                                    </m:e>
                                    <m:sub>
                                      <m:r>
                                        <a:rPr lang="en-AU" sz="2800" i="1">
                                          <a:solidFill>
                                            <a:prstClr val="black"/>
                                          </a:solidFill>
                                          <a:latin typeface="Cambria Math" panose="02040503050406030204" pitchFamily="18" charset="0"/>
                                        </a:rPr>
                                        <m:t>1</m:t>
                                      </m:r>
                                    </m:sub>
                                  </m:sSub>
                                </m:e>
                              </m:box>
                            </m:e>
                            <m:sup>
                              <m:r>
                                <a:rPr lang="en-AU" sz="2800" i="1">
                                  <a:solidFill>
                                    <a:prstClr val="black"/>
                                  </a:solidFill>
                                  <a:latin typeface="Cambria Math" panose="02040503050406030204" pitchFamily="18" charset="0"/>
                                </a:rPr>
                                <m:t>2</m:t>
                              </m:r>
                            </m:sup>
                          </m:sSup>
                        </m:den>
                      </m:f>
                      <m:r>
                        <a:rPr lang="en-AU" sz="2800" b="0" i="0" smtClean="0">
                          <a:solidFill>
                            <a:prstClr val="black"/>
                          </a:solidFill>
                          <a:latin typeface="Cambria Math" panose="02040503050406030204" pitchFamily="18" charset="0"/>
                        </a:rPr>
                        <m:t>=</m:t>
                      </m:r>
                      <m:d>
                        <m:dPr>
                          <m:ctrlPr>
                            <a:rPr lang="en-AU" sz="2800" b="0" i="1" smtClean="0">
                              <a:solidFill>
                                <a:prstClr val="black"/>
                              </a:solidFill>
                              <a:latin typeface="Cambria Math" panose="02040503050406030204" pitchFamily="18" charset="0"/>
                            </a:rPr>
                          </m:ctrlPr>
                        </m:dPr>
                        <m:e>
                          <m:r>
                            <a:rPr lang="en-AU" sz="2800" b="0" i="0" smtClean="0">
                              <a:solidFill>
                                <a:prstClr val="black"/>
                              </a:solidFill>
                              <a:latin typeface="Cambria Math" panose="02040503050406030204" pitchFamily="18" charset="0"/>
                            </a:rPr>
                            <m:t>5</m:t>
                          </m:r>
                          <m:r>
                            <a:rPr lang="en-AU" sz="2800" b="0" i="1" smtClean="0">
                              <a:solidFill>
                                <a:prstClr val="black"/>
                              </a:solidFill>
                              <a:latin typeface="Cambria Math" panose="02040503050406030204" pitchFamily="18" charset="0"/>
                            </a:rPr>
                            <m:t>×</m:t>
                          </m:r>
                          <m:sSup>
                            <m:sSupPr>
                              <m:ctrlPr>
                                <a:rPr lang="en-AU" sz="2800" b="0" i="1" smtClean="0">
                                  <a:solidFill>
                                    <a:prstClr val="black"/>
                                  </a:solidFill>
                                  <a:latin typeface="Cambria Math" panose="02040503050406030204" pitchFamily="18" charset="0"/>
                                </a:rPr>
                              </m:ctrlPr>
                            </m:sSupPr>
                            <m:e>
                              <m:r>
                                <a:rPr lang="en-AU" sz="2800" b="0" i="1" smtClean="0">
                                  <a:solidFill>
                                    <a:prstClr val="black"/>
                                  </a:solidFill>
                                  <a:latin typeface="Cambria Math" panose="02040503050406030204" pitchFamily="18" charset="0"/>
                                </a:rPr>
                                <m:t>10</m:t>
                              </m:r>
                            </m:e>
                            <m:sup>
                              <m:r>
                                <a:rPr lang="en-AU" sz="2800" b="0" i="1" smtClean="0">
                                  <a:solidFill>
                                    <a:prstClr val="black"/>
                                  </a:solidFill>
                                  <a:latin typeface="Cambria Math" panose="02040503050406030204" pitchFamily="18" charset="0"/>
                                </a:rPr>
                                <m:t>−4</m:t>
                              </m:r>
                            </m:sup>
                          </m:sSup>
                        </m:e>
                      </m:d>
                      <m:f>
                        <m:fPr>
                          <m:ctrlPr>
                            <a:rPr lang="en-AU" sz="2800" b="0" i="1" smtClean="0">
                              <a:solidFill>
                                <a:prstClr val="black"/>
                              </a:solidFill>
                              <a:latin typeface="Cambria Math" panose="02040503050406030204" pitchFamily="18" charset="0"/>
                            </a:rPr>
                          </m:ctrlPr>
                        </m:fPr>
                        <m:num>
                          <m:sSup>
                            <m:sSupPr>
                              <m:ctrlPr>
                                <a:rPr lang="en-AU" sz="2800" b="0" i="1" smtClean="0">
                                  <a:solidFill>
                                    <a:prstClr val="black"/>
                                  </a:solidFill>
                                  <a:latin typeface="Cambria Math" panose="02040503050406030204" pitchFamily="18" charset="0"/>
                                </a:rPr>
                              </m:ctrlPr>
                            </m:sSupPr>
                            <m:e>
                              <m:r>
                                <a:rPr lang="en-AU" sz="2800" b="0" i="1" smtClean="0">
                                  <a:solidFill>
                                    <a:prstClr val="black"/>
                                  </a:solidFill>
                                  <a:latin typeface="Cambria Math" panose="02040503050406030204" pitchFamily="18" charset="0"/>
                                </a:rPr>
                                <m:t>25</m:t>
                              </m:r>
                            </m:e>
                            <m:sup>
                              <m:r>
                                <a:rPr lang="en-AU" sz="2800" b="0" i="1" smtClean="0">
                                  <a:solidFill>
                                    <a:prstClr val="black"/>
                                  </a:solidFill>
                                  <a:latin typeface="Cambria Math" panose="02040503050406030204" pitchFamily="18" charset="0"/>
                                </a:rPr>
                                <m:t>2</m:t>
                              </m:r>
                            </m:sup>
                          </m:sSup>
                        </m:num>
                        <m:den>
                          <m:sSup>
                            <m:sSupPr>
                              <m:ctrlPr>
                                <a:rPr lang="en-AU" sz="2800" b="0" i="1" smtClean="0">
                                  <a:solidFill>
                                    <a:prstClr val="black"/>
                                  </a:solidFill>
                                  <a:latin typeface="Cambria Math" panose="02040503050406030204" pitchFamily="18" charset="0"/>
                                </a:rPr>
                              </m:ctrlPr>
                            </m:sSupPr>
                            <m:e>
                              <m:r>
                                <a:rPr lang="en-AU" sz="2800" b="0" i="1" smtClean="0">
                                  <a:solidFill>
                                    <a:prstClr val="black"/>
                                  </a:solidFill>
                                  <a:latin typeface="Cambria Math" panose="02040503050406030204" pitchFamily="18" charset="0"/>
                                </a:rPr>
                                <m:t>15.5</m:t>
                              </m:r>
                            </m:e>
                            <m:sup>
                              <m:r>
                                <a:rPr lang="en-AU" sz="2800" b="0" i="1" smtClean="0">
                                  <a:solidFill>
                                    <a:prstClr val="black"/>
                                  </a:solidFill>
                                  <a:latin typeface="Cambria Math" panose="02040503050406030204" pitchFamily="18" charset="0"/>
                                </a:rPr>
                                <m:t>2</m:t>
                              </m:r>
                            </m:sup>
                          </m:sSup>
                        </m:den>
                      </m:f>
                      <m:r>
                        <a:rPr lang="en-AU" sz="2800" b="0" i="1" smtClean="0">
                          <a:solidFill>
                            <a:prstClr val="black"/>
                          </a:solidFill>
                          <a:latin typeface="Cambria Math" panose="02040503050406030204" pitchFamily="18" charset="0"/>
                        </a:rPr>
                        <m:t>=</m:t>
                      </m:r>
                      <m:r>
                        <a:rPr lang="en-AU" sz="2800" b="0" i="1" smtClean="0">
                          <a:solidFill>
                            <a:prstClr val="black"/>
                          </a:solidFill>
                          <a:latin typeface="Cambria Math" panose="02040503050406030204" pitchFamily="18" charset="0"/>
                        </a:rPr>
                        <m:t>1.30</m:t>
                      </m:r>
                      <m:r>
                        <a:rPr lang="en-AU" sz="2800" b="0" i="1" smtClean="0">
                          <a:solidFill>
                            <a:prstClr val="black"/>
                          </a:solidFill>
                          <a:latin typeface="Cambria Math" panose="02040503050406030204" pitchFamily="18" charset="0"/>
                        </a:rPr>
                        <m:t>×</m:t>
                      </m:r>
                      <m:sSup>
                        <m:sSupPr>
                          <m:ctrlPr>
                            <a:rPr lang="en-AU" sz="2800" b="0" i="1" smtClean="0">
                              <a:solidFill>
                                <a:prstClr val="black"/>
                              </a:solidFill>
                              <a:latin typeface="Cambria Math" panose="02040503050406030204" pitchFamily="18" charset="0"/>
                            </a:rPr>
                          </m:ctrlPr>
                        </m:sSupPr>
                        <m:e>
                          <m:r>
                            <a:rPr lang="en-AU" sz="2800" b="0" i="1" smtClean="0">
                              <a:solidFill>
                                <a:prstClr val="black"/>
                              </a:solidFill>
                              <a:latin typeface="Cambria Math" panose="02040503050406030204" pitchFamily="18" charset="0"/>
                            </a:rPr>
                            <m:t>10</m:t>
                          </m:r>
                        </m:e>
                        <m:sup>
                          <m:r>
                            <a:rPr lang="en-AU" sz="2800" b="0" i="1" smtClean="0">
                              <a:solidFill>
                                <a:prstClr val="black"/>
                              </a:solidFill>
                              <a:latin typeface="Cambria Math" panose="02040503050406030204" pitchFamily="18" charset="0"/>
                            </a:rPr>
                            <m:t>−</m:t>
                          </m:r>
                          <m:r>
                            <a:rPr lang="en-AU" sz="2800" b="0" i="1" smtClean="0">
                              <a:solidFill>
                                <a:prstClr val="black"/>
                              </a:solidFill>
                              <a:latin typeface="Cambria Math" panose="02040503050406030204" pitchFamily="18" charset="0"/>
                            </a:rPr>
                            <m:t>3</m:t>
                          </m:r>
                        </m:sup>
                      </m:sSup>
                      <m:r>
                        <a:rPr lang="en-AU" sz="2800" b="0" i="1" smtClean="0">
                          <a:solidFill>
                            <a:prstClr val="black"/>
                          </a:solidFill>
                          <a:latin typeface="Cambria Math" panose="02040503050406030204" pitchFamily="18" charset="0"/>
                        </a:rPr>
                        <m:t> </m:t>
                      </m:r>
                      <m:r>
                        <m:rPr>
                          <m:nor/>
                        </m:rPr>
                        <a:rPr lang="en-AU" sz="2800" b="0" i="0" smtClean="0">
                          <a:solidFill>
                            <a:prstClr val="black"/>
                          </a:solidFill>
                          <a:latin typeface="Cambria Math" panose="02040503050406030204" pitchFamily="18" charset="0"/>
                        </a:rPr>
                        <m:t>W</m:t>
                      </m:r>
                      <m:r>
                        <a:rPr lang="en-AU" sz="2800" b="0" i="1" smtClean="0">
                          <a:solidFill>
                            <a:prstClr val="black"/>
                          </a:solidFill>
                          <a:latin typeface="Cambria Math" panose="02040503050406030204" pitchFamily="18" charset="0"/>
                        </a:rPr>
                        <m:t> </m:t>
                      </m:r>
                      <m:sSup>
                        <m:sSupPr>
                          <m:ctrlPr>
                            <a:rPr lang="en-AU" sz="2800" b="0" i="1" smtClean="0">
                              <a:solidFill>
                                <a:prstClr val="black"/>
                              </a:solidFill>
                              <a:latin typeface="Cambria Math" panose="02040503050406030204" pitchFamily="18" charset="0"/>
                            </a:rPr>
                          </m:ctrlPr>
                        </m:sSupPr>
                        <m:e>
                          <m:r>
                            <m:rPr>
                              <m:nor/>
                            </m:rPr>
                            <a:rPr lang="en-AU" sz="2800" b="0" i="0" smtClean="0">
                              <a:solidFill>
                                <a:prstClr val="black"/>
                              </a:solidFill>
                              <a:latin typeface="Cambria Math" panose="02040503050406030204" pitchFamily="18" charset="0"/>
                            </a:rPr>
                            <m:t>m</m:t>
                          </m:r>
                        </m:e>
                        <m:sup>
                          <m:r>
                            <a:rPr lang="en-AU" sz="2800" b="0" i="1" smtClean="0">
                              <a:solidFill>
                                <a:prstClr val="black"/>
                              </a:solidFill>
                              <a:latin typeface="Cambria Math" panose="02040503050406030204" pitchFamily="18" charset="0"/>
                            </a:rPr>
                            <m:t>−2</m:t>
                          </m:r>
                        </m:sup>
                      </m:sSup>
                    </m:oMath>
                  </m:oMathPara>
                </a14:m>
                <a:endParaRPr lang="en-AU" sz="2800" dirty="0">
                  <a:solidFill>
                    <a:prstClr val="black"/>
                  </a:solidFill>
                </a:endParaRPr>
              </a:p>
            </p:txBody>
          </p:sp>
        </mc:Choice>
        <mc:Fallback>
          <p:sp>
            <p:nvSpPr>
              <p:cNvPr id="2" name="TextBox 1"/>
              <p:cNvSpPr txBox="1">
                <a:spLocks noRot="1" noChangeAspect="1" noMove="1" noResize="1" noEditPoints="1" noAdjustHandles="1" noChangeArrowheads="1" noChangeShapeType="1" noTextEdit="1"/>
              </p:cNvSpPr>
              <p:nvPr/>
            </p:nvSpPr>
            <p:spPr>
              <a:xfrm>
                <a:off x="0" y="584775"/>
                <a:ext cx="11257523" cy="6216189"/>
              </a:xfrm>
              <a:prstGeom prst="rect">
                <a:avLst/>
              </a:prstGeom>
              <a:blipFill>
                <a:blip r:embed="rId3"/>
                <a:stretch>
                  <a:fillRect l="-1083" t="-980"/>
                </a:stretch>
              </a:blipFill>
            </p:spPr>
            <p:txBody>
              <a:bodyPr/>
              <a:lstStyle/>
              <a:p>
                <a:r>
                  <a:rPr lang="en-AU">
                    <a:noFill/>
                  </a:rPr>
                  <a:t> </a:t>
                </a:r>
              </a:p>
            </p:txBody>
          </p:sp>
        </mc:Fallback>
      </mc:AlternateContent>
    </p:spTree>
    <p:extLst>
      <p:ext uri="{BB962C8B-B14F-4D97-AF65-F5344CB8AC3E}">
        <p14:creationId xmlns:p14="http://schemas.microsoft.com/office/powerpoint/2010/main" val="396481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281803" cy="584775"/>
          </a:xfrm>
          <a:prstGeom prst="homePlate">
            <a:avLst/>
          </a:prstGeom>
          <a:solidFill>
            <a:schemeClr val="accent4"/>
          </a:solidFill>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AU" sz="3200" b="1" dirty="0">
                <a:solidFill>
                  <a:prstClr val="white"/>
                </a:solidFill>
              </a:rPr>
              <a:t>Example #2</a:t>
            </a:r>
          </a:p>
        </p:txBody>
      </p:sp>
      <mc:AlternateContent xmlns:mc="http://schemas.openxmlformats.org/markup-compatibility/2006">
        <mc:Choice xmlns:a14="http://schemas.microsoft.com/office/drawing/2010/main" Requires="a14">
          <p:sp>
            <p:nvSpPr>
              <p:cNvPr id="2" name="TextBox 1"/>
              <p:cNvSpPr txBox="1"/>
              <p:nvPr/>
            </p:nvSpPr>
            <p:spPr>
              <a:xfrm>
                <a:off x="0" y="584775"/>
                <a:ext cx="11338560" cy="6221575"/>
              </a:xfrm>
              <a:prstGeom prst="rect">
                <a:avLst/>
              </a:prstGeom>
              <a:noFill/>
            </p:spPr>
            <p:txBody>
              <a:bodyPr wrap="square" rtlCol="0">
                <a:spAutoFit/>
              </a:bodyPr>
              <a:lstStyle/>
              <a:p>
                <a:r>
                  <a:rPr lang="en-AU" sz="2800" dirty="0">
                    <a:solidFill>
                      <a:prstClr val="black"/>
                    </a:solidFill>
                  </a:rPr>
                  <a:t>Sam heard an annoying sound from 100 m away. By what factor would the intensity of the annoying sound change if Sam was to move to a distance of 400 m from the sound?</a:t>
                </a:r>
              </a:p>
              <a:p>
                <a:pPr/>
                <a14:m>
                  <m:oMathPara xmlns:m="http://schemas.openxmlformats.org/officeDocument/2006/math">
                    <m:oMathParaPr>
                      <m:jc m:val="centerGroup"/>
                    </m:oMathParaPr>
                    <m:oMath xmlns:m="http://schemas.openxmlformats.org/officeDocument/2006/math">
                      <m:r>
                        <a:rPr lang="en-AU" sz="2800" b="0" i="1" smtClean="0">
                          <a:solidFill>
                            <a:prstClr val="black"/>
                          </a:solidFill>
                          <a:latin typeface="Cambria Math" panose="02040503050406030204" pitchFamily="18" charset="0"/>
                        </a:rPr>
                        <m:t>𝐼</m:t>
                      </m:r>
                      <m:r>
                        <a:rPr lang="en-AU" sz="2800" b="0" i="1" smtClean="0">
                          <a:solidFill>
                            <a:prstClr val="black"/>
                          </a:solidFill>
                          <a:latin typeface="Cambria Math" panose="02040503050406030204" pitchFamily="18" charset="0"/>
                        </a:rPr>
                        <m:t>∝</m:t>
                      </m:r>
                      <m:f>
                        <m:fPr>
                          <m:ctrlPr>
                            <a:rPr lang="en-AU" sz="2800" b="0" i="1" smtClean="0">
                              <a:solidFill>
                                <a:prstClr val="black"/>
                              </a:solidFill>
                              <a:latin typeface="Cambria Math" panose="02040503050406030204" pitchFamily="18" charset="0"/>
                            </a:rPr>
                          </m:ctrlPr>
                        </m:fPr>
                        <m:num>
                          <m:r>
                            <a:rPr lang="en-AU" sz="2800" b="0" i="1" smtClean="0">
                              <a:solidFill>
                                <a:prstClr val="black"/>
                              </a:solidFill>
                              <a:latin typeface="Cambria Math" panose="02040503050406030204" pitchFamily="18" charset="0"/>
                            </a:rPr>
                            <m:t>1</m:t>
                          </m:r>
                        </m:num>
                        <m:den>
                          <m:sSup>
                            <m:sSupPr>
                              <m:ctrlPr>
                                <a:rPr lang="en-AU" sz="2800" b="0" i="1" smtClean="0">
                                  <a:solidFill>
                                    <a:prstClr val="black"/>
                                  </a:solidFill>
                                  <a:latin typeface="Cambria Math" panose="02040503050406030204" pitchFamily="18" charset="0"/>
                                </a:rPr>
                              </m:ctrlPr>
                            </m:sSupPr>
                            <m:e>
                              <m:r>
                                <a:rPr lang="en-AU" sz="2800" b="0" i="1" smtClean="0">
                                  <a:solidFill>
                                    <a:prstClr val="black"/>
                                  </a:solidFill>
                                  <a:latin typeface="Cambria Math" panose="02040503050406030204" pitchFamily="18" charset="0"/>
                                </a:rPr>
                                <m:t>𝑟</m:t>
                              </m:r>
                            </m:e>
                            <m:sup>
                              <m:r>
                                <a:rPr lang="en-AU" sz="2800" b="0" i="1" smtClean="0">
                                  <a:solidFill>
                                    <a:prstClr val="black"/>
                                  </a:solidFill>
                                  <a:latin typeface="Cambria Math" panose="02040503050406030204" pitchFamily="18" charset="0"/>
                                </a:rPr>
                                <m:t>2</m:t>
                              </m:r>
                            </m:sup>
                          </m:sSup>
                        </m:den>
                      </m:f>
                    </m:oMath>
                  </m:oMathPara>
                </a14:m>
                <a:endParaRPr lang="en-AU" sz="2800" dirty="0">
                  <a:solidFill>
                    <a:prstClr val="black"/>
                  </a:solidFill>
                </a:endParaRPr>
              </a:p>
              <a:p>
                <a:endParaRPr lang="en-AU" sz="2800" dirty="0">
                  <a:solidFill>
                    <a:prstClr val="black"/>
                  </a:solidFill>
                </a:endParaRPr>
              </a:p>
              <a:p>
                <a:pPr/>
                <a14:m>
                  <m:oMathPara xmlns:m="http://schemas.openxmlformats.org/officeDocument/2006/math">
                    <m:oMathParaPr>
                      <m:jc m:val="centerGroup"/>
                    </m:oMathParaPr>
                    <m:oMath xmlns:m="http://schemas.openxmlformats.org/officeDocument/2006/math">
                      <m:f>
                        <m:fPr>
                          <m:ctrlPr>
                            <a:rPr lang="en-AU" sz="2800" i="1">
                              <a:solidFill>
                                <a:prstClr val="black"/>
                              </a:solidFill>
                              <a:latin typeface="Cambria Math" panose="02040503050406030204" pitchFamily="18" charset="0"/>
                            </a:rPr>
                          </m:ctrlPr>
                        </m:fPr>
                        <m:num>
                          <m:sSub>
                            <m:sSubPr>
                              <m:ctrlPr>
                                <a:rPr lang="en-AU" sz="2800" i="1">
                                  <a:solidFill>
                                    <a:prstClr val="black"/>
                                  </a:solidFill>
                                  <a:latin typeface="Cambria Math" panose="02040503050406030204" pitchFamily="18" charset="0"/>
                                </a:rPr>
                              </m:ctrlPr>
                            </m:sSubPr>
                            <m:e>
                              <m:r>
                                <a:rPr lang="en-AU" sz="2800" i="1">
                                  <a:solidFill>
                                    <a:prstClr val="black"/>
                                  </a:solidFill>
                                  <a:latin typeface="Cambria Math" panose="02040503050406030204" pitchFamily="18" charset="0"/>
                                </a:rPr>
                                <m:t>𝐼</m:t>
                              </m:r>
                            </m:e>
                            <m:sub>
                              <m:r>
                                <a:rPr lang="en-AU" sz="2800" b="0" i="1" smtClean="0">
                                  <a:solidFill>
                                    <a:prstClr val="black"/>
                                  </a:solidFill>
                                  <a:latin typeface="Cambria Math" panose="02040503050406030204" pitchFamily="18" charset="0"/>
                                </a:rPr>
                                <m:t>400</m:t>
                              </m:r>
                            </m:sub>
                          </m:sSub>
                        </m:num>
                        <m:den>
                          <m:sSub>
                            <m:sSubPr>
                              <m:ctrlPr>
                                <a:rPr lang="en-AU" sz="2800" i="1">
                                  <a:solidFill>
                                    <a:prstClr val="black"/>
                                  </a:solidFill>
                                  <a:latin typeface="Cambria Math" panose="02040503050406030204" pitchFamily="18" charset="0"/>
                                </a:rPr>
                              </m:ctrlPr>
                            </m:sSubPr>
                            <m:e>
                              <m:r>
                                <a:rPr lang="en-AU" sz="2800" i="1">
                                  <a:solidFill>
                                    <a:prstClr val="black"/>
                                  </a:solidFill>
                                  <a:latin typeface="Cambria Math" panose="02040503050406030204" pitchFamily="18" charset="0"/>
                                </a:rPr>
                                <m:t>𝐼</m:t>
                              </m:r>
                            </m:e>
                            <m:sub>
                              <m:r>
                                <a:rPr lang="en-AU" sz="2800" b="0" i="1" smtClean="0">
                                  <a:solidFill>
                                    <a:prstClr val="black"/>
                                  </a:solidFill>
                                  <a:latin typeface="Cambria Math" panose="02040503050406030204" pitchFamily="18" charset="0"/>
                                </a:rPr>
                                <m:t>100</m:t>
                              </m:r>
                            </m:sub>
                          </m:sSub>
                        </m:den>
                      </m:f>
                      <m:r>
                        <a:rPr lang="en-AU" sz="2800" i="1">
                          <a:solidFill>
                            <a:prstClr val="black"/>
                          </a:solidFill>
                          <a:latin typeface="Cambria Math" panose="02040503050406030204" pitchFamily="18" charset="0"/>
                        </a:rPr>
                        <m:t>=</m:t>
                      </m:r>
                      <m:f>
                        <m:fPr>
                          <m:ctrlPr>
                            <a:rPr lang="en-AU" sz="2800" i="1">
                              <a:solidFill>
                                <a:prstClr val="black"/>
                              </a:solidFill>
                              <a:latin typeface="Cambria Math" panose="02040503050406030204" pitchFamily="18" charset="0"/>
                            </a:rPr>
                          </m:ctrlPr>
                        </m:fPr>
                        <m:num>
                          <m:sSup>
                            <m:sSupPr>
                              <m:ctrlPr>
                                <a:rPr lang="en-AU" sz="2800" i="1">
                                  <a:solidFill>
                                    <a:prstClr val="black"/>
                                  </a:solidFill>
                                  <a:latin typeface="Cambria Math" panose="02040503050406030204" pitchFamily="18" charset="0"/>
                                </a:rPr>
                              </m:ctrlPr>
                            </m:sSupPr>
                            <m:e>
                              <m:box>
                                <m:boxPr>
                                  <m:ctrlPr>
                                    <a:rPr lang="en-AU" sz="2800" i="1">
                                      <a:solidFill>
                                        <a:prstClr val="black"/>
                                      </a:solidFill>
                                      <a:latin typeface="Cambria Math" panose="02040503050406030204" pitchFamily="18" charset="0"/>
                                    </a:rPr>
                                  </m:ctrlPr>
                                </m:boxPr>
                                <m:e>
                                  <m:sSub>
                                    <m:sSubPr>
                                      <m:ctrlPr>
                                        <a:rPr lang="en-AU" sz="2800" i="1">
                                          <a:solidFill>
                                            <a:prstClr val="black"/>
                                          </a:solidFill>
                                          <a:latin typeface="Cambria Math" panose="02040503050406030204" pitchFamily="18" charset="0"/>
                                        </a:rPr>
                                      </m:ctrlPr>
                                    </m:sSubPr>
                                    <m:e>
                                      <m:r>
                                        <a:rPr lang="en-AU" sz="2800" i="1">
                                          <a:solidFill>
                                            <a:prstClr val="black"/>
                                          </a:solidFill>
                                          <a:latin typeface="Cambria Math" panose="02040503050406030204" pitchFamily="18" charset="0"/>
                                        </a:rPr>
                                        <m:t>𝑟</m:t>
                                      </m:r>
                                    </m:e>
                                    <m:sub>
                                      <m:r>
                                        <a:rPr lang="en-AU" sz="2800" b="0" i="1" smtClean="0">
                                          <a:solidFill>
                                            <a:prstClr val="black"/>
                                          </a:solidFill>
                                          <a:latin typeface="Cambria Math" panose="02040503050406030204" pitchFamily="18" charset="0"/>
                                        </a:rPr>
                                        <m:t>100</m:t>
                                      </m:r>
                                    </m:sub>
                                  </m:sSub>
                                </m:e>
                              </m:box>
                            </m:e>
                            <m:sup>
                              <m:r>
                                <a:rPr lang="en-AU" sz="2800" i="1">
                                  <a:solidFill>
                                    <a:prstClr val="black"/>
                                  </a:solidFill>
                                  <a:latin typeface="Cambria Math" panose="02040503050406030204" pitchFamily="18" charset="0"/>
                                </a:rPr>
                                <m:t>2</m:t>
                              </m:r>
                            </m:sup>
                          </m:sSup>
                        </m:num>
                        <m:den>
                          <m:sSup>
                            <m:sSupPr>
                              <m:ctrlPr>
                                <a:rPr lang="en-AU" sz="2800" i="1">
                                  <a:solidFill>
                                    <a:prstClr val="black"/>
                                  </a:solidFill>
                                  <a:latin typeface="Cambria Math" panose="02040503050406030204" pitchFamily="18" charset="0"/>
                                </a:rPr>
                              </m:ctrlPr>
                            </m:sSupPr>
                            <m:e>
                              <m:box>
                                <m:boxPr>
                                  <m:ctrlPr>
                                    <a:rPr lang="en-AU" sz="2800" i="1">
                                      <a:solidFill>
                                        <a:prstClr val="black"/>
                                      </a:solidFill>
                                      <a:latin typeface="Cambria Math" panose="02040503050406030204" pitchFamily="18" charset="0"/>
                                    </a:rPr>
                                  </m:ctrlPr>
                                </m:boxPr>
                                <m:e>
                                  <m:sSub>
                                    <m:sSubPr>
                                      <m:ctrlPr>
                                        <a:rPr lang="en-AU" sz="2800" i="1">
                                          <a:solidFill>
                                            <a:prstClr val="black"/>
                                          </a:solidFill>
                                          <a:latin typeface="Cambria Math" panose="02040503050406030204" pitchFamily="18" charset="0"/>
                                        </a:rPr>
                                      </m:ctrlPr>
                                    </m:sSubPr>
                                    <m:e>
                                      <m:r>
                                        <a:rPr lang="en-AU" sz="2800" i="1">
                                          <a:solidFill>
                                            <a:prstClr val="black"/>
                                          </a:solidFill>
                                          <a:latin typeface="Cambria Math" panose="02040503050406030204" pitchFamily="18" charset="0"/>
                                        </a:rPr>
                                        <m:t>𝑟</m:t>
                                      </m:r>
                                    </m:e>
                                    <m:sub>
                                      <m:r>
                                        <a:rPr lang="en-AU" sz="2800" b="0" i="1" smtClean="0">
                                          <a:solidFill>
                                            <a:prstClr val="black"/>
                                          </a:solidFill>
                                          <a:latin typeface="Cambria Math" panose="02040503050406030204" pitchFamily="18" charset="0"/>
                                        </a:rPr>
                                        <m:t>400</m:t>
                                      </m:r>
                                    </m:sub>
                                  </m:sSub>
                                </m:e>
                              </m:box>
                            </m:e>
                            <m:sup>
                              <m:r>
                                <a:rPr lang="en-AU" sz="2800" i="1">
                                  <a:solidFill>
                                    <a:prstClr val="black"/>
                                  </a:solidFill>
                                  <a:latin typeface="Cambria Math" panose="02040503050406030204" pitchFamily="18" charset="0"/>
                                </a:rPr>
                                <m:t>2</m:t>
                              </m:r>
                            </m:sup>
                          </m:sSup>
                        </m:den>
                      </m:f>
                    </m:oMath>
                  </m:oMathPara>
                </a14:m>
                <a:endParaRPr lang="en-AU" sz="2800" dirty="0">
                  <a:solidFill>
                    <a:prstClr val="black"/>
                  </a:solidFill>
                </a:endParaRPr>
              </a:p>
              <a:p>
                <a:endParaRPr lang="en-AU" sz="2800" dirty="0">
                  <a:solidFill>
                    <a:prstClr val="black"/>
                  </a:solidFill>
                </a:endParaRPr>
              </a:p>
              <a:p>
                <a:pPr/>
                <a14:m>
                  <m:oMathPara xmlns:m="http://schemas.openxmlformats.org/officeDocument/2006/math">
                    <m:oMathParaPr>
                      <m:jc m:val="centerGroup"/>
                    </m:oMathParaPr>
                    <m:oMath xmlns:m="http://schemas.openxmlformats.org/officeDocument/2006/math">
                      <m:f>
                        <m:fPr>
                          <m:ctrlPr>
                            <a:rPr lang="en-AU" sz="2800" b="0" i="1" smtClean="0">
                              <a:solidFill>
                                <a:prstClr val="black"/>
                              </a:solidFill>
                              <a:latin typeface="Cambria Math" panose="02040503050406030204" pitchFamily="18" charset="0"/>
                            </a:rPr>
                          </m:ctrlPr>
                        </m:fPr>
                        <m:num>
                          <m:sSub>
                            <m:sSubPr>
                              <m:ctrlPr>
                                <a:rPr lang="en-AU" sz="2800" b="0" i="1" smtClean="0">
                                  <a:solidFill>
                                    <a:prstClr val="black"/>
                                  </a:solidFill>
                                  <a:latin typeface="Cambria Math" panose="02040503050406030204" pitchFamily="18" charset="0"/>
                                </a:rPr>
                              </m:ctrlPr>
                            </m:sSubPr>
                            <m:e>
                              <m:r>
                                <a:rPr lang="en-AU" sz="2800" b="0" i="1" smtClean="0">
                                  <a:solidFill>
                                    <a:prstClr val="black"/>
                                  </a:solidFill>
                                  <a:latin typeface="Cambria Math" panose="02040503050406030204" pitchFamily="18" charset="0"/>
                                </a:rPr>
                                <m:t>𝐼</m:t>
                              </m:r>
                            </m:e>
                            <m:sub>
                              <m:r>
                                <a:rPr lang="en-AU" sz="2800" b="0" i="1" smtClean="0">
                                  <a:solidFill>
                                    <a:prstClr val="black"/>
                                  </a:solidFill>
                                  <a:latin typeface="Cambria Math" panose="02040503050406030204" pitchFamily="18" charset="0"/>
                                </a:rPr>
                                <m:t>400</m:t>
                              </m:r>
                            </m:sub>
                          </m:sSub>
                        </m:num>
                        <m:den>
                          <m:sSub>
                            <m:sSubPr>
                              <m:ctrlPr>
                                <a:rPr lang="en-AU" sz="2800" b="0" i="1" smtClean="0">
                                  <a:solidFill>
                                    <a:prstClr val="black"/>
                                  </a:solidFill>
                                  <a:latin typeface="Cambria Math" panose="02040503050406030204" pitchFamily="18" charset="0"/>
                                </a:rPr>
                              </m:ctrlPr>
                            </m:sSubPr>
                            <m:e>
                              <m:r>
                                <a:rPr lang="en-AU" sz="2800" b="0" i="1" smtClean="0">
                                  <a:solidFill>
                                    <a:prstClr val="black"/>
                                  </a:solidFill>
                                  <a:latin typeface="Cambria Math" panose="02040503050406030204" pitchFamily="18" charset="0"/>
                                </a:rPr>
                                <m:t>𝐼</m:t>
                              </m:r>
                            </m:e>
                            <m:sub>
                              <m:r>
                                <a:rPr lang="en-AU" sz="2800" b="0" i="1" smtClean="0">
                                  <a:solidFill>
                                    <a:prstClr val="black"/>
                                  </a:solidFill>
                                  <a:latin typeface="Cambria Math" panose="02040503050406030204" pitchFamily="18" charset="0"/>
                                </a:rPr>
                                <m:t>100</m:t>
                              </m:r>
                            </m:sub>
                          </m:sSub>
                        </m:den>
                      </m:f>
                      <m:r>
                        <a:rPr lang="en-AU" sz="2800" b="0" i="1" smtClean="0">
                          <a:solidFill>
                            <a:prstClr val="black"/>
                          </a:solidFill>
                          <a:latin typeface="Cambria Math" panose="02040503050406030204" pitchFamily="18" charset="0"/>
                        </a:rPr>
                        <m:t>=</m:t>
                      </m:r>
                      <m:f>
                        <m:fPr>
                          <m:ctrlPr>
                            <a:rPr lang="en-AU" sz="2800" b="0" i="1" smtClean="0">
                              <a:solidFill>
                                <a:prstClr val="black"/>
                              </a:solidFill>
                              <a:latin typeface="Cambria Math" panose="02040503050406030204" pitchFamily="18" charset="0"/>
                            </a:rPr>
                          </m:ctrlPr>
                        </m:fPr>
                        <m:num>
                          <m:sSup>
                            <m:sSupPr>
                              <m:ctrlPr>
                                <a:rPr lang="en-AU" sz="2800" b="0" i="1" smtClean="0">
                                  <a:solidFill>
                                    <a:prstClr val="black"/>
                                  </a:solidFill>
                                  <a:latin typeface="Cambria Math" panose="02040503050406030204" pitchFamily="18" charset="0"/>
                                </a:rPr>
                              </m:ctrlPr>
                            </m:sSupPr>
                            <m:e>
                              <m:r>
                                <a:rPr lang="en-AU" sz="2800" b="0" i="1" smtClean="0">
                                  <a:solidFill>
                                    <a:prstClr val="black"/>
                                  </a:solidFill>
                                  <a:latin typeface="Cambria Math" panose="02040503050406030204" pitchFamily="18" charset="0"/>
                                </a:rPr>
                                <m:t>100</m:t>
                              </m:r>
                            </m:e>
                            <m:sup>
                              <m:r>
                                <a:rPr lang="en-AU" sz="2800" b="0" i="1" smtClean="0">
                                  <a:solidFill>
                                    <a:prstClr val="black"/>
                                  </a:solidFill>
                                  <a:latin typeface="Cambria Math" panose="02040503050406030204" pitchFamily="18" charset="0"/>
                                </a:rPr>
                                <m:t>2</m:t>
                              </m:r>
                            </m:sup>
                          </m:sSup>
                        </m:num>
                        <m:den>
                          <m:sSup>
                            <m:sSupPr>
                              <m:ctrlPr>
                                <a:rPr lang="en-AU" sz="2800" b="0" i="1" smtClean="0">
                                  <a:solidFill>
                                    <a:prstClr val="black"/>
                                  </a:solidFill>
                                  <a:latin typeface="Cambria Math" panose="02040503050406030204" pitchFamily="18" charset="0"/>
                                </a:rPr>
                              </m:ctrlPr>
                            </m:sSupPr>
                            <m:e>
                              <m:r>
                                <a:rPr lang="en-AU" sz="2800" b="0" i="1" smtClean="0">
                                  <a:solidFill>
                                    <a:prstClr val="black"/>
                                  </a:solidFill>
                                  <a:latin typeface="Cambria Math" panose="02040503050406030204" pitchFamily="18" charset="0"/>
                                </a:rPr>
                                <m:t>400</m:t>
                              </m:r>
                            </m:e>
                            <m:sup>
                              <m:r>
                                <a:rPr lang="en-AU" sz="2800" b="0" i="1" smtClean="0">
                                  <a:solidFill>
                                    <a:prstClr val="black"/>
                                  </a:solidFill>
                                  <a:latin typeface="Cambria Math" panose="02040503050406030204" pitchFamily="18" charset="0"/>
                                </a:rPr>
                                <m:t>2</m:t>
                              </m:r>
                            </m:sup>
                          </m:sSup>
                        </m:den>
                      </m:f>
                      <m:r>
                        <a:rPr lang="en-AU" sz="2800" b="0" i="1" smtClean="0">
                          <a:solidFill>
                            <a:prstClr val="black"/>
                          </a:solidFill>
                          <a:latin typeface="Cambria Math" panose="02040503050406030204" pitchFamily="18" charset="0"/>
                        </a:rPr>
                        <m:t>=</m:t>
                      </m:r>
                      <m:f>
                        <m:fPr>
                          <m:ctrlPr>
                            <a:rPr lang="en-AU" sz="2800" b="0" i="1" smtClean="0">
                              <a:solidFill>
                                <a:prstClr val="black"/>
                              </a:solidFill>
                              <a:latin typeface="Cambria Math" panose="02040503050406030204" pitchFamily="18" charset="0"/>
                            </a:rPr>
                          </m:ctrlPr>
                        </m:fPr>
                        <m:num>
                          <m:r>
                            <a:rPr lang="en-AU" sz="2800" b="0" i="1" smtClean="0">
                              <a:solidFill>
                                <a:prstClr val="black"/>
                              </a:solidFill>
                              <a:latin typeface="Cambria Math" panose="02040503050406030204" pitchFamily="18" charset="0"/>
                            </a:rPr>
                            <m:t>1</m:t>
                          </m:r>
                        </m:num>
                        <m:den>
                          <m:r>
                            <a:rPr lang="en-AU" sz="2800" b="0" i="1" smtClean="0">
                              <a:solidFill>
                                <a:prstClr val="black"/>
                              </a:solidFill>
                              <a:latin typeface="Cambria Math" panose="02040503050406030204" pitchFamily="18" charset="0"/>
                            </a:rPr>
                            <m:t>16</m:t>
                          </m:r>
                        </m:den>
                      </m:f>
                      <m:r>
                        <a:rPr lang="en-AU" sz="2800" b="0" i="1" smtClean="0">
                          <a:solidFill>
                            <a:prstClr val="black"/>
                          </a:solidFill>
                          <a:latin typeface="Cambria Math" panose="02040503050406030204" pitchFamily="18" charset="0"/>
                        </a:rPr>
                        <m:t>=0.0625</m:t>
                      </m:r>
                    </m:oMath>
                  </m:oMathPara>
                </a14:m>
                <a:endParaRPr lang="en-AU" sz="2800" dirty="0">
                  <a:solidFill>
                    <a:prstClr val="black"/>
                  </a:solidFill>
                </a:endParaRPr>
              </a:p>
              <a:p>
                <a:endParaRPr lang="en-AU" sz="2800" dirty="0">
                  <a:solidFill>
                    <a:prstClr val="black"/>
                  </a:solidFill>
                </a:endParaRPr>
              </a:p>
              <a:p>
                <a:r>
                  <a:rPr lang="en-AU" sz="2800" dirty="0">
                    <a:solidFill>
                      <a:prstClr val="black"/>
                    </a:solidFill>
                  </a:rPr>
                  <a:t>The intensity of the sound at 400 m would be 0.0625 times (1/16</a:t>
                </a:r>
                <a:r>
                  <a:rPr lang="en-AU" sz="2800" baseline="30000" dirty="0">
                    <a:solidFill>
                      <a:prstClr val="black"/>
                    </a:solidFill>
                  </a:rPr>
                  <a:t>th</a:t>
                </a:r>
                <a:r>
                  <a:rPr lang="en-AU" sz="2800" dirty="0">
                    <a:solidFill>
                      <a:prstClr val="black"/>
                    </a:solidFill>
                  </a:rPr>
                  <a:t> of) its intensity at 100 m.</a:t>
                </a:r>
              </a:p>
            </p:txBody>
          </p:sp>
        </mc:Choice>
        <mc:Fallback>
          <p:sp>
            <p:nvSpPr>
              <p:cNvPr id="2" name="TextBox 1"/>
              <p:cNvSpPr txBox="1">
                <a:spLocks noRot="1" noChangeAspect="1" noMove="1" noResize="1" noEditPoints="1" noAdjustHandles="1" noChangeArrowheads="1" noChangeShapeType="1" noTextEdit="1"/>
              </p:cNvSpPr>
              <p:nvPr/>
            </p:nvSpPr>
            <p:spPr>
              <a:xfrm>
                <a:off x="0" y="584775"/>
                <a:ext cx="11338560" cy="6221575"/>
              </a:xfrm>
              <a:prstGeom prst="rect">
                <a:avLst/>
              </a:prstGeom>
              <a:blipFill>
                <a:blip r:embed="rId3"/>
                <a:stretch>
                  <a:fillRect l="-1075" t="-979" b="-1763"/>
                </a:stretch>
              </a:blipFill>
            </p:spPr>
            <p:txBody>
              <a:bodyPr/>
              <a:lstStyle/>
              <a:p>
                <a:r>
                  <a:rPr lang="en-AU">
                    <a:noFill/>
                  </a:rPr>
                  <a:t> </a:t>
                </a:r>
              </a:p>
            </p:txBody>
          </p:sp>
        </mc:Fallback>
      </mc:AlternateContent>
    </p:spTree>
    <p:extLst>
      <p:ext uri="{BB962C8B-B14F-4D97-AF65-F5344CB8AC3E}">
        <p14:creationId xmlns:p14="http://schemas.microsoft.com/office/powerpoint/2010/main" val="78392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281803" cy="584775"/>
          </a:xfrm>
          <a:prstGeom prst="homePlate">
            <a:avLst/>
          </a:prstGeom>
          <a:solidFill>
            <a:schemeClr val="accent4"/>
          </a:solidFill>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AU" sz="3200" b="1" dirty="0">
                <a:solidFill>
                  <a:prstClr val="white"/>
                </a:solidFill>
              </a:rPr>
              <a:t>Example #3</a:t>
            </a:r>
          </a:p>
        </p:txBody>
      </p:sp>
      <p:sp>
        <p:nvSpPr>
          <p:cNvPr id="2" name="TextBox 1"/>
          <p:cNvSpPr txBox="1"/>
          <p:nvPr/>
        </p:nvSpPr>
        <p:spPr>
          <a:xfrm>
            <a:off x="1" y="584775"/>
            <a:ext cx="10045430" cy="2677656"/>
          </a:xfrm>
          <a:prstGeom prst="rect">
            <a:avLst/>
          </a:prstGeom>
          <a:noFill/>
        </p:spPr>
        <p:txBody>
          <a:bodyPr wrap="square" rtlCol="0">
            <a:spAutoFit/>
          </a:bodyPr>
          <a:lstStyle/>
          <a:p>
            <a:r>
              <a:rPr lang="en-AU" sz="2800" dirty="0">
                <a:solidFill>
                  <a:prstClr val="black"/>
                </a:solidFill>
              </a:rPr>
              <a:t>The threshold of pain for human hearing occurs when sound is at an intensity of 10.0 W m</a:t>
            </a:r>
            <a:r>
              <a:rPr lang="en-AU" sz="2800" baseline="30000" dirty="0">
                <a:solidFill>
                  <a:prstClr val="black"/>
                </a:solidFill>
              </a:rPr>
              <a:t>-2</a:t>
            </a:r>
            <a:r>
              <a:rPr lang="en-AU" sz="2800" dirty="0">
                <a:solidFill>
                  <a:prstClr val="black"/>
                </a:solidFill>
              </a:rPr>
              <a:t>. A jet engine produces a sound intensity of 562 W m</a:t>
            </a:r>
            <a:r>
              <a:rPr lang="en-AU" sz="2800" baseline="30000" dirty="0">
                <a:solidFill>
                  <a:prstClr val="black"/>
                </a:solidFill>
              </a:rPr>
              <a:t>-2</a:t>
            </a:r>
            <a:r>
              <a:rPr lang="en-AU" sz="2800" dirty="0">
                <a:solidFill>
                  <a:prstClr val="black"/>
                </a:solidFill>
              </a:rPr>
              <a:t> at a distance of 2.00 m from the engine.</a:t>
            </a:r>
            <a:br>
              <a:rPr lang="en-AU" sz="2800" dirty="0">
                <a:solidFill>
                  <a:prstClr val="black"/>
                </a:solidFill>
              </a:rPr>
            </a:br>
            <a:br>
              <a:rPr lang="en-AU" sz="2800" dirty="0">
                <a:solidFill>
                  <a:prstClr val="black"/>
                </a:solidFill>
              </a:rPr>
            </a:br>
            <a:r>
              <a:rPr lang="en-AU" sz="2800" dirty="0">
                <a:solidFill>
                  <a:prstClr val="black"/>
                </a:solidFill>
              </a:rPr>
              <a:t>Calculate how far you would need to be from a jet engine for the intensity of its sound to drop below the threshold of pain.</a:t>
            </a:r>
          </a:p>
        </p:txBody>
      </p:sp>
    </p:spTree>
    <p:extLst>
      <p:ext uri="{BB962C8B-B14F-4D97-AF65-F5344CB8AC3E}">
        <p14:creationId xmlns:p14="http://schemas.microsoft.com/office/powerpoint/2010/main" val="3041298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8141</TotalTime>
  <Words>821</Words>
  <Application>Microsoft Office PowerPoint</Application>
  <PresentationFormat>Widescreen</PresentationFormat>
  <Paragraphs>78</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Cambria Math</vt:lpstr>
      <vt:lpstr>Office Theme</vt:lpstr>
      <vt:lpstr>Sound Intensity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Graphing position, velocity and acceleration over time </dc:title>
  <dc:creator>teacher</dc:creator>
  <cp:lastModifiedBy>AXTENS Nathan [Harrisdale Senior High School]</cp:lastModifiedBy>
  <cp:revision>121</cp:revision>
  <dcterms:created xsi:type="dcterms:W3CDTF">2021-07-19T14:08:33Z</dcterms:created>
  <dcterms:modified xsi:type="dcterms:W3CDTF">2022-08-10T06:34:01Z</dcterms:modified>
</cp:coreProperties>
</file>